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53"/>
  </p:notesMasterIdLst>
  <p:handoutMasterIdLst>
    <p:handoutMasterId r:id="rId54"/>
  </p:handoutMasterIdLst>
  <p:sldIdLst>
    <p:sldId id="256" r:id="rId2"/>
    <p:sldId id="319" r:id="rId3"/>
    <p:sldId id="386" r:id="rId4"/>
    <p:sldId id="257" r:id="rId5"/>
    <p:sldId id="321" r:id="rId6"/>
    <p:sldId id="378" r:id="rId7"/>
    <p:sldId id="388" r:id="rId8"/>
    <p:sldId id="322" r:id="rId9"/>
    <p:sldId id="324" r:id="rId10"/>
    <p:sldId id="323" r:id="rId11"/>
    <p:sldId id="380" r:id="rId12"/>
    <p:sldId id="325" r:id="rId13"/>
    <p:sldId id="326" r:id="rId14"/>
    <p:sldId id="339" r:id="rId15"/>
    <p:sldId id="390" r:id="rId16"/>
    <p:sldId id="389" r:id="rId17"/>
    <p:sldId id="342" r:id="rId18"/>
    <p:sldId id="358" r:id="rId19"/>
    <p:sldId id="347" r:id="rId20"/>
    <p:sldId id="260" r:id="rId21"/>
    <p:sldId id="317" r:id="rId22"/>
    <p:sldId id="382" r:id="rId23"/>
    <p:sldId id="391" r:id="rId24"/>
    <p:sldId id="387" r:id="rId25"/>
    <p:sldId id="299" r:id="rId26"/>
    <p:sldId id="330" r:id="rId27"/>
    <p:sldId id="329" r:id="rId28"/>
    <p:sldId id="261" r:id="rId29"/>
    <p:sldId id="334" r:id="rId30"/>
    <p:sldId id="376" r:id="rId31"/>
    <p:sldId id="333" r:id="rId32"/>
    <p:sldId id="392" r:id="rId33"/>
    <p:sldId id="335" r:id="rId34"/>
    <p:sldId id="332" r:id="rId35"/>
    <p:sldId id="308" r:id="rId36"/>
    <p:sldId id="273" r:id="rId37"/>
    <p:sldId id="353" r:id="rId38"/>
    <p:sldId id="368" r:id="rId39"/>
    <p:sldId id="367" r:id="rId40"/>
    <p:sldId id="313" r:id="rId41"/>
    <p:sldId id="312" r:id="rId42"/>
    <p:sldId id="293" r:id="rId43"/>
    <p:sldId id="314" r:id="rId44"/>
    <p:sldId id="366" r:id="rId45"/>
    <p:sldId id="281" r:id="rId46"/>
    <p:sldId id="372" r:id="rId47"/>
    <p:sldId id="374" r:id="rId48"/>
    <p:sldId id="375" r:id="rId49"/>
    <p:sldId id="383" r:id="rId50"/>
    <p:sldId id="379" r:id="rId51"/>
    <p:sldId id="377" r:id="rId52"/>
  </p:sldIdLst>
  <p:sldSz cx="9144000" cy="6858000" type="screen4x3"/>
  <p:notesSz cx="6669088" cy="992505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F3300"/>
    <a:srgbClr val="0033CC"/>
    <a:srgbClr val="006600"/>
    <a:srgbClr val="FCFAA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69" autoAdjust="0"/>
    <p:restoredTop sz="93651" autoAdjust="0"/>
  </p:normalViewPr>
  <p:slideViewPr>
    <p:cSldViewPr>
      <p:cViewPr varScale="1">
        <p:scale>
          <a:sx n="97" d="100"/>
          <a:sy n="97" d="100"/>
        </p:scale>
        <p:origin x="-114" y="-2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1"/>
            <a:ext cx="2890665" cy="494656"/>
          </a:xfrm>
          <a:prstGeom prst="rect">
            <a:avLst/>
          </a:prstGeom>
          <a:noFill/>
          <a:ln w="9525">
            <a:noFill/>
            <a:miter lim="800000"/>
            <a:headEnd/>
            <a:tailEnd/>
          </a:ln>
          <a:effectLst/>
        </p:spPr>
        <p:txBody>
          <a:bodyPr vert="horz" wrap="square" lIns="94838" tIns="47419" rIns="94838" bIns="47419" numCol="1" anchor="t" anchorCtr="0" compatLnSpc="1">
            <a:prstTxWarp prst="textNoShape">
              <a:avLst/>
            </a:prstTxWarp>
          </a:bodyPr>
          <a:lstStyle>
            <a:lvl1pPr defTabSz="947738">
              <a:defRPr sz="1200"/>
            </a:lvl1pPr>
          </a:lstStyle>
          <a:p>
            <a:pPr>
              <a:defRPr/>
            </a:pPr>
            <a:endParaRPr lang="en-ZA"/>
          </a:p>
        </p:txBody>
      </p:sp>
      <p:sp>
        <p:nvSpPr>
          <p:cNvPr id="109571" name="Rectangle 3"/>
          <p:cNvSpPr>
            <a:spLocks noGrp="1" noChangeArrowheads="1"/>
          </p:cNvSpPr>
          <p:nvPr>
            <p:ph type="dt" sz="quarter" idx="1"/>
          </p:nvPr>
        </p:nvSpPr>
        <p:spPr bwMode="auto">
          <a:xfrm>
            <a:off x="3778426" y="1"/>
            <a:ext cx="2889107" cy="494656"/>
          </a:xfrm>
          <a:prstGeom prst="rect">
            <a:avLst/>
          </a:prstGeom>
          <a:noFill/>
          <a:ln w="9525">
            <a:noFill/>
            <a:miter lim="800000"/>
            <a:headEnd/>
            <a:tailEnd/>
          </a:ln>
          <a:effectLst/>
        </p:spPr>
        <p:txBody>
          <a:bodyPr vert="horz" wrap="square" lIns="94838" tIns="47419" rIns="94838" bIns="47419" numCol="1" anchor="t" anchorCtr="0" compatLnSpc="1">
            <a:prstTxWarp prst="textNoShape">
              <a:avLst/>
            </a:prstTxWarp>
          </a:bodyPr>
          <a:lstStyle>
            <a:lvl1pPr algn="r" defTabSz="947738">
              <a:defRPr sz="1200"/>
            </a:lvl1pPr>
          </a:lstStyle>
          <a:p>
            <a:pPr>
              <a:defRPr/>
            </a:pPr>
            <a:endParaRPr lang="en-ZA"/>
          </a:p>
        </p:txBody>
      </p:sp>
      <p:sp>
        <p:nvSpPr>
          <p:cNvPr id="109572" name="Rectangle 4"/>
          <p:cNvSpPr>
            <a:spLocks noGrp="1" noChangeArrowheads="1"/>
          </p:cNvSpPr>
          <p:nvPr>
            <p:ph type="ftr" sz="quarter" idx="2"/>
          </p:nvPr>
        </p:nvSpPr>
        <p:spPr bwMode="auto">
          <a:xfrm>
            <a:off x="0" y="9428798"/>
            <a:ext cx="2890665" cy="494656"/>
          </a:xfrm>
          <a:prstGeom prst="rect">
            <a:avLst/>
          </a:prstGeom>
          <a:noFill/>
          <a:ln w="9525">
            <a:noFill/>
            <a:miter lim="800000"/>
            <a:headEnd/>
            <a:tailEnd/>
          </a:ln>
          <a:effectLst/>
        </p:spPr>
        <p:txBody>
          <a:bodyPr vert="horz" wrap="square" lIns="94838" tIns="47419" rIns="94838" bIns="47419" numCol="1" anchor="b" anchorCtr="0" compatLnSpc="1">
            <a:prstTxWarp prst="textNoShape">
              <a:avLst/>
            </a:prstTxWarp>
          </a:bodyPr>
          <a:lstStyle>
            <a:lvl1pPr defTabSz="947738">
              <a:defRPr sz="1200"/>
            </a:lvl1pPr>
          </a:lstStyle>
          <a:p>
            <a:pPr>
              <a:defRPr/>
            </a:pPr>
            <a:endParaRPr lang="en-ZA"/>
          </a:p>
        </p:txBody>
      </p:sp>
      <p:sp>
        <p:nvSpPr>
          <p:cNvPr id="109573" name="Rectangle 5"/>
          <p:cNvSpPr>
            <a:spLocks noGrp="1" noChangeArrowheads="1"/>
          </p:cNvSpPr>
          <p:nvPr>
            <p:ph type="sldNum" sz="quarter" idx="3"/>
          </p:nvPr>
        </p:nvSpPr>
        <p:spPr bwMode="auto">
          <a:xfrm>
            <a:off x="3778426" y="9428798"/>
            <a:ext cx="2889107" cy="494656"/>
          </a:xfrm>
          <a:prstGeom prst="rect">
            <a:avLst/>
          </a:prstGeom>
          <a:noFill/>
          <a:ln w="9525">
            <a:noFill/>
            <a:miter lim="800000"/>
            <a:headEnd/>
            <a:tailEnd/>
          </a:ln>
          <a:effectLst/>
        </p:spPr>
        <p:txBody>
          <a:bodyPr vert="horz" wrap="square" lIns="94838" tIns="47419" rIns="94838" bIns="47419" numCol="1" anchor="b" anchorCtr="0" compatLnSpc="1">
            <a:prstTxWarp prst="textNoShape">
              <a:avLst/>
            </a:prstTxWarp>
          </a:bodyPr>
          <a:lstStyle>
            <a:lvl1pPr algn="r" defTabSz="947738">
              <a:defRPr sz="1200"/>
            </a:lvl1pPr>
          </a:lstStyle>
          <a:p>
            <a:pPr>
              <a:defRPr/>
            </a:pPr>
            <a:fld id="{6660A595-46E7-449A-ABE8-3C901C9B36A3}" type="slidenum">
              <a:rPr lang="en-ZA"/>
              <a:pPr>
                <a:defRPr/>
              </a:pPr>
              <a:t>‹#›</a:t>
            </a:fld>
            <a:endParaRPr lang="en-ZA"/>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90665" cy="496253"/>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776866" y="1"/>
            <a:ext cx="2890665" cy="496253"/>
          </a:xfrm>
          <a:prstGeom prst="rect">
            <a:avLst/>
          </a:prstGeom>
        </p:spPr>
        <p:txBody>
          <a:bodyPr vert="horz" lIns="91440" tIns="45720" rIns="91440" bIns="45720" rtlCol="0"/>
          <a:lstStyle>
            <a:lvl1pPr algn="r">
              <a:defRPr sz="1200"/>
            </a:lvl1pPr>
          </a:lstStyle>
          <a:p>
            <a:pPr>
              <a:defRPr/>
            </a:pPr>
            <a:fld id="{B2E2EEC2-2C30-47EF-BC52-6A2C74F37835}" type="datetimeFigureOut">
              <a:rPr lang="en-US"/>
              <a:pPr>
                <a:defRPr/>
              </a:pPr>
              <a:t>8/13/2011</a:t>
            </a:fld>
            <a:endParaRPr lang="en-US"/>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66598" y="4715196"/>
            <a:ext cx="5335893" cy="446627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7203"/>
            <a:ext cx="2890665" cy="496253"/>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776866" y="9427203"/>
            <a:ext cx="2890665" cy="496253"/>
          </a:xfrm>
          <a:prstGeom prst="rect">
            <a:avLst/>
          </a:prstGeom>
        </p:spPr>
        <p:txBody>
          <a:bodyPr vert="horz" lIns="91440" tIns="45720" rIns="91440" bIns="45720" rtlCol="0" anchor="b"/>
          <a:lstStyle>
            <a:lvl1pPr algn="r">
              <a:defRPr sz="1200"/>
            </a:lvl1pPr>
          </a:lstStyle>
          <a:p>
            <a:pPr>
              <a:defRPr/>
            </a:pPr>
            <a:fld id="{65E0A11A-638D-47E6-AC7E-324A12BBE42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0D36E777-E938-4C0C-A32E-08390F2DFD2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A050E32-EC43-4C0C-93EE-F816025E0F4D}" type="slidenum">
              <a:rPr lang="en-US"/>
              <a:pPr>
                <a:defRPr/>
              </a:pPr>
              <a:t>‹#›</a:t>
            </a:fld>
            <a:endParaRPr lang="en-US"/>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2F9B8E4-6FA1-49B6-8B5B-16B132AC31A3}" type="slidenum">
              <a:rPr lang="en-US"/>
              <a:pPr>
                <a:defRPr/>
              </a:pPr>
              <a:t>‹#›</a:t>
            </a:fld>
            <a:endParaRPr lang="en-US"/>
          </a:p>
        </p:txBody>
      </p:sp>
    </p:spTree>
  </p:cSld>
  <p:clrMapOvr>
    <a:masterClrMapping/>
  </p:clrMapOvr>
  <p:transition spd="slow">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350838"/>
            <a:ext cx="7772400" cy="1143000"/>
          </a:xfrm>
        </p:spPr>
        <p:txBody>
          <a:bodyPr/>
          <a:lstStyle/>
          <a:p>
            <a:r>
              <a:rPr lang="en-US" smtClean="0"/>
              <a:t>Click to edit Master title style</a:t>
            </a:r>
            <a:endParaRPr lang="en-ZA"/>
          </a:p>
        </p:txBody>
      </p:sp>
      <p:sp>
        <p:nvSpPr>
          <p:cNvPr id="3" name="Text Placeholder 2"/>
          <p:cNvSpPr>
            <a:spLocks noGrp="1"/>
          </p:cNvSpPr>
          <p:nvPr>
            <p:ph type="body" sz="half" idx="1"/>
          </p:nvPr>
        </p:nvSpPr>
        <p:spPr>
          <a:xfrm>
            <a:off x="698500" y="1665288"/>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lipArt Placeholder 3"/>
          <p:cNvSpPr>
            <a:spLocks noGrp="1"/>
          </p:cNvSpPr>
          <p:nvPr>
            <p:ph type="clipArt" sz="half" idx="2"/>
          </p:nvPr>
        </p:nvSpPr>
        <p:spPr>
          <a:xfrm>
            <a:off x="4660900" y="1665288"/>
            <a:ext cx="3810000" cy="4114800"/>
          </a:xfrm>
        </p:spPr>
        <p:txBody>
          <a:bodyPr>
            <a:normAutofit/>
          </a:bodyPr>
          <a:lstStyle/>
          <a:p>
            <a:pPr lvl="0"/>
            <a:endParaRPr lang="en-ZA" noProof="0" smtClean="0"/>
          </a:p>
        </p:txBody>
      </p:sp>
      <p:sp>
        <p:nvSpPr>
          <p:cNvPr id="5" name="Rectangle 10"/>
          <p:cNvSpPr>
            <a:spLocks noGrp="1" noChangeArrowheads="1"/>
          </p:cNvSpPr>
          <p:nvPr>
            <p:ph type="dt" sz="half" idx="10"/>
          </p:nvPr>
        </p:nvSpPr>
        <p:spPr/>
        <p:txBody>
          <a:bodyPr/>
          <a:lstStyle>
            <a:lvl1pPr>
              <a:defRPr/>
            </a:lvl1pPr>
          </a:lstStyle>
          <a:p>
            <a:pPr>
              <a:defRPr/>
            </a:pPr>
            <a:endParaRPr lang="en-GB"/>
          </a:p>
        </p:txBody>
      </p:sp>
      <p:sp>
        <p:nvSpPr>
          <p:cNvPr id="6" name="Rectangle 11"/>
          <p:cNvSpPr>
            <a:spLocks noGrp="1" noChangeArrowheads="1"/>
          </p:cNvSpPr>
          <p:nvPr>
            <p:ph type="ftr" sz="quarter" idx="11"/>
          </p:nvPr>
        </p:nvSpPr>
        <p:spPr/>
        <p:txBody>
          <a:bodyPr/>
          <a:lstStyle>
            <a:lvl1pPr>
              <a:defRPr/>
            </a:lvl1pPr>
          </a:lstStyle>
          <a:p>
            <a:pPr>
              <a:defRPr/>
            </a:pPr>
            <a:endParaRPr lang="en-GB"/>
          </a:p>
        </p:txBody>
      </p:sp>
      <p:sp>
        <p:nvSpPr>
          <p:cNvPr id="7" name="Rectangle 12"/>
          <p:cNvSpPr>
            <a:spLocks noGrp="1" noChangeArrowheads="1"/>
          </p:cNvSpPr>
          <p:nvPr>
            <p:ph type="sldNum" sz="quarter" idx="12"/>
          </p:nvPr>
        </p:nvSpPr>
        <p:spPr/>
        <p:txBody>
          <a:bodyPr/>
          <a:lstStyle>
            <a:lvl1pPr>
              <a:defRPr/>
            </a:lvl1pPr>
          </a:lstStyle>
          <a:p>
            <a:pPr>
              <a:defRPr/>
            </a:pPr>
            <a:fld id="{C47B5226-918A-4C1F-9377-3841FD94D946}" type="slidenum">
              <a:rPr lang="en-GB"/>
              <a:pPr>
                <a:defRPr/>
              </a:pPr>
              <a:t>‹#›</a:t>
            </a:fld>
            <a:endParaRPr lang="en-GB"/>
          </a:p>
        </p:txBody>
      </p:sp>
    </p:spTree>
  </p:cSld>
  <p:clrMapOvr>
    <a:masterClrMapping/>
  </p:clrMapOvr>
  <p:transition spd="slow">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8123BD79-C858-4240-AADC-D10A40B61802}" type="slidenum">
              <a:rPr lang="en-US"/>
              <a:pPr>
                <a:defRPr/>
              </a:pPr>
              <a:t>‹#›</a:t>
            </a:fld>
            <a:endParaRPr lang="en-US"/>
          </a:p>
        </p:txBody>
      </p:sp>
    </p:spTree>
  </p:cSld>
  <p:clrMapOvr>
    <a:masterClrMapping/>
  </p:clrMapOvr>
  <p:transition spd="slow">
    <p:wipe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3" name="Rectangle 4"/>
          <p:cNvSpPr>
            <a:spLocks noGrp="1" noChangeArrowheads="1"/>
          </p:cNvSpPr>
          <p:nvPr>
            <p:ph type="dt" sz="half" idx="10"/>
          </p:nvPr>
        </p:nvSpPr>
        <p:spPr/>
        <p:txBody>
          <a:bodyPr/>
          <a:lstStyle>
            <a:lvl1pPr>
              <a:defRPr/>
            </a:lvl1pPr>
          </a:lstStyle>
          <a:p>
            <a:pPr>
              <a:defRPr/>
            </a:pPr>
            <a:endParaRPr lang="en-ZA"/>
          </a:p>
        </p:txBody>
      </p:sp>
      <p:sp>
        <p:nvSpPr>
          <p:cNvPr id="4" name="Rectangle 5"/>
          <p:cNvSpPr>
            <a:spLocks noGrp="1" noChangeArrowheads="1"/>
          </p:cNvSpPr>
          <p:nvPr>
            <p:ph type="ftr" sz="quarter" idx="11"/>
          </p:nvPr>
        </p:nvSpPr>
        <p:spPr/>
        <p:txBody>
          <a:bodyPr/>
          <a:lstStyle>
            <a:lvl1pPr>
              <a:defRPr/>
            </a:lvl1pPr>
          </a:lstStyle>
          <a:p>
            <a:pPr>
              <a:defRPr/>
            </a:pPr>
            <a:endParaRPr lang="en-ZA"/>
          </a:p>
        </p:txBody>
      </p:sp>
      <p:sp>
        <p:nvSpPr>
          <p:cNvPr id="5" name="Rectangle 6"/>
          <p:cNvSpPr>
            <a:spLocks noGrp="1" noChangeArrowheads="1"/>
          </p:cNvSpPr>
          <p:nvPr>
            <p:ph type="sldNum" sz="quarter" idx="12"/>
          </p:nvPr>
        </p:nvSpPr>
        <p:spPr/>
        <p:txBody>
          <a:bodyPr/>
          <a:lstStyle>
            <a:lvl1pPr>
              <a:defRPr/>
            </a:lvl1pPr>
          </a:lstStyle>
          <a:p>
            <a:pPr>
              <a:defRPr/>
            </a:pPr>
            <a:fld id="{96B7FFB2-317D-4FF6-9E93-C674031BB914}" type="slidenum">
              <a:rPr lang="en-ZA"/>
              <a:pPr>
                <a:defRPr/>
              </a:pPr>
              <a:t>‹#›</a:t>
            </a:fld>
            <a:endParaRPr lang="en-ZA"/>
          </a:p>
        </p:txBody>
      </p:sp>
    </p:spTree>
  </p:cSld>
  <p:clrMapOvr>
    <a:masterClrMapping/>
  </p:clrMapOvr>
  <p:transition spd="slow">
    <p:wipe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endParaRPr lang="en-US"/>
          </a:p>
        </p:txBody>
      </p:sp>
      <p:sp>
        <p:nvSpPr>
          <p:cNvPr id="7" name="Footer Placeholder 21"/>
          <p:cNvSpPr>
            <a:spLocks noGrp="1"/>
          </p:cNvSpPr>
          <p:nvPr>
            <p:ph type="ftr" sz="quarter" idx="11"/>
          </p:nvPr>
        </p:nvSpPr>
        <p:spPr/>
        <p:txBody>
          <a:bodyPr/>
          <a:lstStyle>
            <a:lvl1pPr>
              <a:defRPr/>
            </a:lvl1pPr>
          </a:lstStyle>
          <a:p>
            <a:pPr>
              <a:defRPr/>
            </a:pPr>
            <a:endParaRPr lang="en-US"/>
          </a:p>
        </p:txBody>
      </p:sp>
      <p:sp>
        <p:nvSpPr>
          <p:cNvPr id="8" name="Slide Number Placeholder 17"/>
          <p:cNvSpPr>
            <a:spLocks noGrp="1"/>
          </p:cNvSpPr>
          <p:nvPr>
            <p:ph type="sldNum" sz="quarter" idx="12"/>
          </p:nvPr>
        </p:nvSpPr>
        <p:spPr/>
        <p:txBody>
          <a:bodyPr/>
          <a:lstStyle>
            <a:lvl1pPr>
              <a:defRPr/>
            </a:lvl1pPr>
          </a:lstStyle>
          <a:p>
            <a:pPr>
              <a:defRPr/>
            </a:pPr>
            <a:fld id="{C1CAD769-9E83-4434-ADB7-33421F30286B}" type="slidenum">
              <a:rPr lang="en-US"/>
              <a:pPr>
                <a:defRPr/>
              </a:pPr>
              <a:t>‹#›</a:t>
            </a:fld>
            <a:endParaRPr lang="en-US"/>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5B7810F-39DA-4D94-A952-0736837AB6F1}" type="slidenum">
              <a:rPr lang="en-US"/>
              <a:pPr>
                <a:defRPr/>
              </a:pPr>
              <a:t>‹#›</a:t>
            </a:fld>
            <a:endParaRPr lang="en-US"/>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14A352-C0E9-44B5-BDC8-811F0A45863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1B28AB90-C2B8-4425-B4FA-FE9638AA8A81}" type="slidenum">
              <a:rPr lang="en-US"/>
              <a:pPr>
                <a:defRPr/>
              </a:pPr>
              <a:t>‹#›</a:t>
            </a:fld>
            <a:endParaRPr lang="en-US"/>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00A719B8-C1A0-4E3D-9BA5-49995CADC70C}" type="slidenum">
              <a:rPr lang="en-US"/>
              <a:pPr>
                <a:defRPr/>
              </a:pPr>
              <a:t>‹#›</a:t>
            </a:fld>
            <a:endParaRPr lang="en-US"/>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0BF22DF5-2EEB-4568-8F3E-E3433E6F42ED}" type="slidenum">
              <a:rPr lang="en-US"/>
              <a:pPr>
                <a:defRPr/>
              </a:pPr>
              <a:t>‹#›</a:t>
            </a:fld>
            <a:endParaRPr lang="en-US"/>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D158E81-10E4-4764-BF10-41A944D6CBF9}" type="slidenum">
              <a:rPr lang="en-US"/>
              <a:pPr>
                <a:defRPr/>
              </a:pPr>
              <a:t>‹#›</a:t>
            </a:fld>
            <a:endParaRPr lang="en-U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40A2D4B-9CFB-446C-9FDA-4D19BEA486D0}" type="slidenum">
              <a:rPr lang="en-US"/>
              <a:pPr>
                <a:defRPr/>
              </a:pPr>
              <a:t>‹#›</a:t>
            </a:fld>
            <a:endParaRPr lang="en-U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FF66A15B-E844-448C-9265-CF19853110A5}" type="slidenum">
              <a:rPr lang="en-US"/>
              <a:pPr>
                <a:defRPr/>
              </a:pPr>
              <a:t>‹#›</a:t>
            </a:fld>
            <a:endParaRPr lang="en-US"/>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2633AE19-D120-4612-A037-968CD580A3B3}"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790" r:id="rId1"/>
    <p:sldLayoutId id="2147483780" r:id="rId2"/>
    <p:sldLayoutId id="2147483791" r:id="rId3"/>
    <p:sldLayoutId id="2147483781" r:id="rId4"/>
    <p:sldLayoutId id="2147483782" r:id="rId5"/>
    <p:sldLayoutId id="2147483783" r:id="rId6"/>
    <p:sldLayoutId id="2147483784" r:id="rId7"/>
    <p:sldLayoutId id="2147483785" r:id="rId8"/>
    <p:sldLayoutId id="2147483792" r:id="rId9"/>
    <p:sldLayoutId id="2147483786" r:id="rId10"/>
    <p:sldLayoutId id="2147483787" r:id="rId11"/>
    <p:sldLayoutId id="2147483793" r:id="rId12"/>
    <p:sldLayoutId id="2147483788" r:id="rId13"/>
    <p:sldLayoutId id="2147483794" r:id="rId14"/>
    <p:sldLayoutId id="2147483789" r:id="rId15"/>
  </p:sldLayoutIdLst>
  <p:transition spd="slow">
    <p:wipe dir="d"/>
  </p:transition>
  <p:timing>
    <p:tnLst>
      <p:par>
        <p:cTn id="1" dur="indefinite" restart="never" nodeType="tmRoot"/>
      </p:par>
    </p:tnLst>
  </p:timing>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B58B80"/>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B58B80"/>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C3986D"/>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audio" Target="file:///\\Pdc-server\resources\Workshops\Haj%20Seminar\Hajj%201432\2.mp3"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audio" Target="file:///\\Pdc-server\resources\Workshops\Haj%20Seminar\Hajj%201432\3.mp3" TargetMode="Externa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4.xml"/><Relationship Id="rId1" Type="http://schemas.openxmlformats.org/officeDocument/2006/relationships/audio" Target="file:///\\Pdc-server\resources\Workshops\Haj%20Seminar\Hajj%201432\5.mp3" TargetMode="Externa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6.xml"/><Relationship Id="rId1" Type="http://schemas.openxmlformats.org/officeDocument/2006/relationships/audio" Target="file:///\\Pdc-server\resources\Workshops\Haj%20Seminar\Hajj%201432\4.mp3" TargetMode="Externa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xml"/><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3.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audio" Target="file:///\\Pdc-server\resources\Workshops\Haj%20Seminar\Hajj%201432\1.mp3" TargetMode="External"/><Relationship Id="rId5" Type="http://schemas.openxmlformats.org/officeDocument/2006/relationships/image" Target="../media/image3.jpe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0000"/>
            <a:lum/>
          </a:blip>
          <a:srcRect/>
          <a:stretch>
            <a:fillRect l="-2000" r="-13000"/>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533400" y="762000"/>
            <a:ext cx="8077200" cy="3505200"/>
          </a:xfrm>
        </p:spPr>
        <p:txBody>
          <a:bodyPr/>
          <a:lstStyle/>
          <a:p>
            <a:pPr eaLnBrk="1" fontAlgn="auto" hangingPunct="1">
              <a:spcAft>
                <a:spcPts val="0"/>
              </a:spcAft>
              <a:defRPr/>
            </a:pPr>
            <a:r>
              <a:rPr lang="en-US" dirty="0" err="1" smtClean="0">
                <a:solidFill>
                  <a:srgbClr val="FFC000"/>
                </a:solidFill>
              </a:rPr>
              <a:t>Ziyaarah</a:t>
            </a:r>
            <a:r>
              <a:rPr lang="en-US" dirty="0" smtClean="0">
                <a:solidFill>
                  <a:srgbClr val="FFC000"/>
                </a:solidFill>
              </a:rPr>
              <a:t> to</a:t>
            </a:r>
            <a:br>
              <a:rPr lang="en-US" dirty="0" smtClean="0">
                <a:solidFill>
                  <a:srgbClr val="FFC000"/>
                </a:solidFill>
              </a:rPr>
            </a:br>
            <a:r>
              <a:rPr lang="en-US" sz="8000" dirty="0" smtClean="0">
                <a:solidFill>
                  <a:srgbClr val="800000"/>
                </a:solidFill>
                <a:latin typeface="Berlin Sans FB Demi" pitchFamily="34" charset="0"/>
              </a:rPr>
              <a:t>Al </a:t>
            </a:r>
            <a:r>
              <a:rPr lang="en-US" sz="8000" dirty="0" err="1" smtClean="0">
                <a:solidFill>
                  <a:srgbClr val="800000"/>
                </a:solidFill>
                <a:latin typeface="Berlin Sans FB Demi" pitchFamily="34" charset="0"/>
              </a:rPr>
              <a:t>Madinah</a:t>
            </a:r>
            <a:r>
              <a:rPr lang="en-US" sz="8000" dirty="0" smtClean="0">
                <a:solidFill>
                  <a:srgbClr val="800000"/>
                </a:solidFill>
                <a:latin typeface="Berlin Sans FB Demi" pitchFamily="34" charset="0"/>
              </a:rPr>
              <a:t/>
            </a:r>
            <a:br>
              <a:rPr lang="en-US" sz="8000" dirty="0" smtClean="0">
                <a:solidFill>
                  <a:srgbClr val="800000"/>
                </a:solidFill>
                <a:latin typeface="Berlin Sans FB Demi" pitchFamily="34" charset="0"/>
              </a:rPr>
            </a:br>
            <a:r>
              <a:rPr lang="en-US" sz="8000" dirty="0" smtClean="0">
                <a:solidFill>
                  <a:srgbClr val="800000"/>
                </a:solidFill>
                <a:latin typeface="Berlin Sans FB Demi" pitchFamily="34" charset="0"/>
              </a:rPr>
              <a:t>Al </a:t>
            </a:r>
            <a:r>
              <a:rPr lang="en-US" sz="8000" dirty="0" err="1" smtClean="0">
                <a:solidFill>
                  <a:srgbClr val="800000"/>
                </a:solidFill>
                <a:latin typeface="Berlin Sans FB Demi" pitchFamily="34" charset="0"/>
              </a:rPr>
              <a:t>Munawwarah</a:t>
            </a:r>
            <a:endParaRPr lang="en-US" dirty="0" smtClean="0">
              <a:solidFill>
                <a:srgbClr val="800000"/>
              </a:solidFill>
              <a:latin typeface="Berlin Sans FB Demi" pitchFamily="34" charset="0"/>
            </a:endParaRPr>
          </a:p>
        </p:txBody>
      </p:sp>
      <p:pic>
        <p:nvPicPr>
          <p:cNvPr id="4" name="Picture 3" descr="JU Logo Badge.jpg"/>
          <p:cNvPicPr>
            <a:picLocks noChangeAspect="1"/>
          </p:cNvPicPr>
          <p:nvPr/>
        </p:nvPicPr>
        <p:blipFill>
          <a:blip r:embed="rId3"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2000" fill="hold"/>
                                        <p:tgtEl>
                                          <p:spTgt spid="4098"/>
                                        </p:tgtEl>
                                        <p:attrNameLst>
                                          <p:attrName>ppt_x</p:attrName>
                                        </p:attrNameLst>
                                      </p:cBhvr>
                                      <p:tavLst>
                                        <p:tav tm="0">
                                          <p:val>
                                            <p:strVal val="#ppt_x"/>
                                          </p:val>
                                        </p:tav>
                                        <p:tav tm="100000">
                                          <p:val>
                                            <p:strVal val="#ppt_x"/>
                                          </p:val>
                                        </p:tav>
                                      </p:tavLst>
                                    </p:anim>
                                    <p:anim calcmode="lin" valueType="num">
                                      <p:cBhvr additive="base">
                                        <p:cTn id="8" dur="2000" fill="hold"/>
                                        <p:tgtEl>
                                          <p:spTgt spid="409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09600" y="533400"/>
            <a:ext cx="8229600" cy="704850"/>
          </a:xfrm>
        </p:spPr>
        <p:txBody>
          <a:bodyPr/>
          <a:lstStyle/>
          <a:p>
            <a:pPr eaLnBrk="1" hangingPunct="1"/>
            <a:r>
              <a:rPr lang="en-US" sz="3000" b="1" smtClean="0">
                <a:solidFill>
                  <a:srgbClr val="800000"/>
                </a:solidFill>
                <a:latin typeface="Trebuchet MS" pitchFamily="34" charset="0"/>
              </a:rPr>
              <a:t>The city draws closer</a:t>
            </a:r>
            <a:r>
              <a:rPr lang="en-US" sz="3000" smtClean="0">
                <a:latin typeface="Trebuchet MS" pitchFamily="34" charset="0"/>
              </a:rPr>
              <a:t>…</a:t>
            </a:r>
          </a:p>
        </p:txBody>
      </p:sp>
      <p:pic>
        <p:nvPicPr>
          <p:cNvPr id="7" name="Picture 3" descr="Madinah 20"/>
          <p:cNvPicPr>
            <a:picLocks noChangeAspect="1" noChangeArrowheads="1"/>
          </p:cNvPicPr>
          <p:nvPr/>
        </p:nvPicPr>
        <p:blipFill>
          <a:blip r:embed="rId3" cstate="print"/>
          <a:srcRect t="5935" r="1923" b="3578"/>
          <a:stretch>
            <a:fillRect/>
          </a:stretch>
        </p:blipFill>
        <p:spPr bwMode="auto">
          <a:xfrm>
            <a:off x="609600" y="1295400"/>
            <a:ext cx="7772400" cy="4267200"/>
          </a:xfrm>
          <a:prstGeom prst="rect">
            <a:avLst/>
          </a:prstGeom>
          <a:ln>
            <a:noFill/>
          </a:ln>
          <a:effectLst>
            <a:outerShdw blurRad="292100" dist="139700" dir="2700000" algn="tl" rotWithShape="0">
              <a:srgbClr val="333333">
                <a:alpha val="65000"/>
              </a:srgbClr>
            </a:outerShdw>
          </a:effectLst>
        </p:spPr>
      </p:pic>
      <p:sp>
        <p:nvSpPr>
          <p:cNvPr id="14340" name="Text Box 6"/>
          <p:cNvSpPr txBox="1">
            <a:spLocks noChangeArrowheads="1"/>
          </p:cNvSpPr>
          <p:nvPr/>
        </p:nvSpPr>
        <p:spPr bwMode="auto">
          <a:xfrm>
            <a:off x="304800" y="5673725"/>
            <a:ext cx="8610600" cy="1108075"/>
          </a:xfrm>
          <a:prstGeom prst="rect">
            <a:avLst/>
          </a:prstGeom>
          <a:noFill/>
          <a:ln w="9525">
            <a:noFill/>
            <a:miter lim="800000"/>
            <a:headEnd/>
            <a:tailEnd/>
          </a:ln>
        </p:spPr>
        <p:txBody>
          <a:bodyPr>
            <a:spAutoFit/>
          </a:bodyPr>
          <a:lstStyle/>
          <a:p>
            <a:pPr algn="just"/>
            <a:r>
              <a:rPr lang="en-US" sz="2200">
                <a:latin typeface="Trebuchet MS" pitchFamily="34" charset="0"/>
              </a:rPr>
              <a:t>As the city approaches, let your fervour and yearning intensify. Leave out all talk, recite Salawaat continuously and immerse yourself in the awe of this great city.</a:t>
            </a:r>
          </a:p>
        </p:txBody>
      </p:sp>
      <p:pic>
        <p:nvPicPr>
          <p:cNvPr id="5" name="2.mp3">
            <a:hlinkClick r:id="" action="ppaction://media"/>
          </p:cNvPr>
          <p:cNvPicPr>
            <a:picLocks noRot="1" noChangeAspect="1"/>
          </p:cNvPicPr>
          <p:nvPr>
            <a:audioFile r:link="rId1"/>
          </p:nvPr>
        </p:nvPicPr>
        <p:blipFill>
          <a:blip r:embed="rId4" cstate="print"/>
          <a:stretch>
            <a:fillRect/>
          </a:stretch>
        </p:blipFill>
        <p:spPr>
          <a:xfrm>
            <a:off x="304800" y="762000"/>
            <a:ext cx="304800" cy="3048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2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F1020070"/>
          <p:cNvPicPr>
            <a:picLocks noChangeAspect="1" noChangeArrowheads="1"/>
          </p:cNvPicPr>
          <p:nvPr/>
        </p:nvPicPr>
        <p:blipFill>
          <a:blip r:embed="rId3" cstate="print"/>
          <a:srcRect t="4701"/>
          <a:stretch>
            <a:fillRect/>
          </a:stretch>
        </p:blipFill>
        <p:spPr bwMode="auto">
          <a:xfrm>
            <a:off x="762000" y="928688"/>
            <a:ext cx="7659688" cy="4633912"/>
          </a:xfrm>
          <a:prstGeom prst="rect">
            <a:avLst/>
          </a:prstGeom>
          <a:ln>
            <a:noFill/>
          </a:ln>
          <a:effectLst>
            <a:outerShdw blurRad="292100" dist="139700" dir="2700000" algn="tl" rotWithShape="0">
              <a:srgbClr val="333333">
                <a:alpha val="65000"/>
              </a:srgbClr>
            </a:outerShdw>
          </a:effectLst>
        </p:spPr>
      </p:pic>
      <p:sp>
        <p:nvSpPr>
          <p:cNvPr id="15363" name="Rectangle 5"/>
          <p:cNvSpPr>
            <a:spLocks noChangeArrowheads="1"/>
          </p:cNvSpPr>
          <p:nvPr/>
        </p:nvSpPr>
        <p:spPr bwMode="auto">
          <a:xfrm>
            <a:off x="533400" y="5797550"/>
            <a:ext cx="8077200" cy="831850"/>
          </a:xfrm>
          <a:prstGeom prst="rect">
            <a:avLst/>
          </a:prstGeom>
          <a:noFill/>
          <a:ln w="9525">
            <a:noFill/>
            <a:miter lim="800000"/>
            <a:headEnd/>
            <a:tailEnd/>
          </a:ln>
        </p:spPr>
        <p:txBody>
          <a:bodyPr>
            <a:spAutoFit/>
          </a:bodyPr>
          <a:lstStyle/>
          <a:p>
            <a:pPr algn="just">
              <a:lnSpc>
                <a:spcPct val="114000"/>
              </a:lnSpc>
            </a:pPr>
            <a:r>
              <a:rPr lang="en-US" sz="2200">
                <a:latin typeface="Trebuchet MS" pitchFamily="34" charset="0"/>
              </a:rPr>
              <a:t>As you enter the noble city, recite the Masnoon Dua for entry into Madinah and engage in fervent Du‘a on this occasion.</a:t>
            </a:r>
          </a:p>
        </p:txBody>
      </p:sp>
      <p:pic>
        <p:nvPicPr>
          <p:cNvPr id="4" name="3.mp3">
            <a:hlinkClick r:id="" action="ppaction://media"/>
          </p:cNvPr>
          <p:cNvPicPr>
            <a:picLocks noRot="1" noChangeAspect="1"/>
          </p:cNvPicPr>
          <p:nvPr>
            <a:audioFile r:link="rId1"/>
          </p:nvPr>
        </p:nvPicPr>
        <p:blipFill>
          <a:blip r:embed="rId4" cstate="print"/>
          <a:stretch>
            <a:fillRect/>
          </a:stretch>
        </p:blipFill>
        <p:spPr>
          <a:xfrm>
            <a:off x="457200" y="457200"/>
            <a:ext cx="304800" cy="3048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7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Sketch"/>
          <p:cNvPicPr>
            <a:picLocks noChangeAspect="1" noChangeArrowheads="1"/>
          </p:cNvPicPr>
          <p:nvPr/>
        </p:nvPicPr>
        <p:blipFill>
          <a:blip r:embed="rId2" cstate="print">
            <a:lum bright="10000"/>
          </a:blip>
          <a:srcRect/>
          <a:stretch>
            <a:fillRect/>
          </a:stretch>
        </p:blipFill>
        <p:spPr bwMode="auto">
          <a:xfrm>
            <a:off x="969963" y="1385888"/>
            <a:ext cx="6421437" cy="5243512"/>
          </a:xfrm>
          <a:prstGeom prst="rect">
            <a:avLst/>
          </a:prstGeom>
          <a:ln>
            <a:noFill/>
          </a:ln>
          <a:effectLst>
            <a:outerShdw blurRad="292100" dist="139700" dir="2700000" algn="tl" rotWithShape="0">
              <a:srgbClr val="333333">
                <a:alpha val="65000"/>
              </a:srgbClr>
            </a:outerShdw>
          </a:effectLst>
        </p:spPr>
      </p:pic>
      <p:sp>
        <p:nvSpPr>
          <p:cNvPr id="16387" name="Rectangle 2"/>
          <p:cNvSpPr>
            <a:spLocks noGrp="1" noChangeArrowheads="1"/>
          </p:cNvSpPr>
          <p:nvPr>
            <p:ph type="title"/>
          </p:nvPr>
        </p:nvSpPr>
        <p:spPr>
          <a:xfrm>
            <a:off x="457200" y="533400"/>
            <a:ext cx="8229600" cy="685800"/>
          </a:xfrm>
        </p:spPr>
        <p:txBody>
          <a:bodyPr/>
          <a:lstStyle/>
          <a:p>
            <a:pPr algn="ctr" eaLnBrk="1" hangingPunct="1"/>
            <a:r>
              <a:rPr lang="en-US" sz="3000" b="1" smtClean="0">
                <a:solidFill>
                  <a:srgbClr val="800000"/>
                </a:solidFill>
                <a:latin typeface="Trebuchet MS" pitchFamily="34" charset="0"/>
              </a:rPr>
              <a:t>A Sketch of Madinah</a:t>
            </a:r>
          </a:p>
        </p:txBody>
      </p:sp>
      <p:sp>
        <p:nvSpPr>
          <p:cNvPr id="7" name="AutoShape 4"/>
          <p:cNvSpPr>
            <a:spLocks noChangeArrowheads="1"/>
          </p:cNvSpPr>
          <p:nvPr/>
        </p:nvSpPr>
        <p:spPr bwMode="auto">
          <a:xfrm>
            <a:off x="4648200" y="1752600"/>
            <a:ext cx="381000" cy="685800"/>
          </a:xfrm>
          <a:prstGeom prst="up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ZA"/>
          </a:p>
        </p:txBody>
      </p:sp>
      <p:sp>
        <p:nvSpPr>
          <p:cNvPr id="8" name="AutoShape 5"/>
          <p:cNvSpPr>
            <a:spLocks noChangeArrowheads="1"/>
          </p:cNvSpPr>
          <p:nvPr/>
        </p:nvSpPr>
        <p:spPr bwMode="auto">
          <a:xfrm>
            <a:off x="4267200" y="4953000"/>
            <a:ext cx="381000" cy="685800"/>
          </a:xfrm>
          <a:prstGeom prst="up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ZA"/>
          </a:p>
        </p:txBody>
      </p:sp>
      <p:sp>
        <p:nvSpPr>
          <p:cNvPr id="9" name="AutoShape 6"/>
          <p:cNvSpPr>
            <a:spLocks noChangeArrowheads="1"/>
          </p:cNvSpPr>
          <p:nvPr/>
        </p:nvSpPr>
        <p:spPr bwMode="auto">
          <a:xfrm>
            <a:off x="4648200" y="3581400"/>
            <a:ext cx="381000" cy="685800"/>
          </a:xfrm>
          <a:prstGeom prst="up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ZA"/>
          </a:p>
        </p:txBody>
      </p:sp>
      <p:sp>
        <p:nvSpPr>
          <p:cNvPr id="10" name="AutoShape 7"/>
          <p:cNvSpPr>
            <a:spLocks noChangeArrowheads="1"/>
          </p:cNvSpPr>
          <p:nvPr/>
        </p:nvSpPr>
        <p:spPr bwMode="auto">
          <a:xfrm>
            <a:off x="5257800" y="3429000"/>
            <a:ext cx="381000" cy="685800"/>
          </a:xfrm>
          <a:prstGeom prst="up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ZA"/>
          </a:p>
        </p:txBody>
      </p:sp>
      <p:sp>
        <p:nvSpPr>
          <p:cNvPr id="11" name="AutoShape 8"/>
          <p:cNvSpPr>
            <a:spLocks noChangeArrowheads="1"/>
          </p:cNvSpPr>
          <p:nvPr/>
        </p:nvSpPr>
        <p:spPr bwMode="auto">
          <a:xfrm>
            <a:off x="2743200" y="2590800"/>
            <a:ext cx="381000" cy="685800"/>
          </a:xfrm>
          <a:prstGeom prst="up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ZA"/>
          </a:p>
        </p:txBody>
      </p:sp>
      <p:pic>
        <p:nvPicPr>
          <p:cNvPr id="12" name="Picture 11" descr="JU Logo Badge.jpg"/>
          <p:cNvPicPr>
            <a:picLocks noChangeAspect="1"/>
          </p:cNvPicPr>
          <p:nvPr/>
        </p:nvPicPr>
        <p:blipFill>
          <a:blip r:embed="rId3"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1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1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1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10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1261"/>
          <p:cNvPicPr>
            <a:picLocks noGrp="1" noChangeAspect="1" noChangeArrowheads="1"/>
          </p:cNvPicPr>
          <p:nvPr>
            <p:ph sz="half" idx="1"/>
          </p:nvPr>
        </p:nvPicPr>
        <p:blipFill>
          <a:blip r:embed="rId3" cstate="print"/>
          <a:stretch>
            <a:fillRect/>
          </a:stretch>
        </p:blipFill>
        <p:spPr>
          <a:xfrm>
            <a:off x="762000" y="1338263"/>
            <a:ext cx="7696200" cy="5138737"/>
          </a:xfrm>
          <a:effectLst>
            <a:outerShdw blurRad="292100" dist="139700" dir="2700000" algn="tl" rotWithShape="0">
              <a:srgbClr val="333333">
                <a:alpha val="65000"/>
              </a:srgbClr>
            </a:outerShdw>
          </a:effectLst>
        </p:spPr>
      </p:pic>
      <p:sp>
        <p:nvSpPr>
          <p:cNvPr id="3" name="Rectangle 2"/>
          <p:cNvSpPr txBox="1">
            <a:spLocks noChangeArrowheads="1"/>
          </p:cNvSpPr>
          <p:nvPr/>
        </p:nvSpPr>
        <p:spPr bwMode="auto">
          <a:xfrm>
            <a:off x="457200" y="609600"/>
            <a:ext cx="8229600" cy="762000"/>
          </a:xfrm>
          <a:prstGeom prst="rect">
            <a:avLst/>
          </a:prstGeom>
          <a:noFill/>
          <a:ln w="9525">
            <a:noFill/>
            <a:miter lim="800000"/>
            <a:headEnd/>
            <a:tailEnd/>
          </a:ln>
        </p:spPr>
        <p:txBody>
          <a:bodyPr anchor="ctr"/>
          <a:lstStyle/>
          <a:p>
            <a:pPr algn="ctr">
              <a:defRPr/>
            </a:pPr>
            <a:r>
              <a:rPr lang="en-US" sz="3000" b="1" kern="0" dirty="0">
                <a:solidFill>
                  <a:srgbClr val="800000"/>
                </a:solidFill>
                <a:latin typeface="Trebuchet MS" pitchFamily="34" charset="0"/>
                <a:ea typeface="+mj-ea"/>
                <a:cs typeface="+mj-cs"/>
              </a:rPr>
              <a:t>Al </a:t>
            </a:r>
            <a:r>
              <a:rPr lang="en-US" sz="3000" b="1" kern="0" dirty="0" err="1">
                <a:solidFill>
                  <a:srgbClr val="800000"/>
                </a:solidFill>
                <a:latin typeface="Trebuchet MS" pitchFamily="34" charset="0"/>
                <a:ea typeface="+mj-ea"/>
                <a:cs typeface="+mj-cs"/>
              </a:rPr>
              <a:t>Masjid</a:t>
            </a:r>
            <a:r>
              <a:rPr lang="en-US" sz="3000" b="1" kern="0" dirty="0">
                <a:solidFill>
                  <a:srgbClr val="800000"/>
                </a:solidFill>
                <a:latin typeface="Trebuchet MS" pitchFamily="34" charset="0"/>
                <a:ea typeface="+mj-ea"/>
                <a:cs typeface="+mj-cs"/>
              </a:rPr>
              <a:t> An </a:t>
            </a:r>
            <a:r>
              <a:rPr lang="en-US" sz="3000" b="1" kern="0" dirty="0" err="1">
                <a:solidFill>
                  <a:srgbClr val="800000"/>
                </a:solidFill>
                <a:latin typeface="Trebuchet MS" pitchFamily="34" charset="0"/>
                <a:ea typeface="+mj-ea"/>
                <a:cs typeface="+mj-cs"/>
              </a:rPr>
              <a:t>Nabawi</a:t>
            </a:r>
            <a:endParaRPr lang="en-US" sz="3000" b="1" kern="0" dirty="0">
              <a:solidFill>
                <a:srgbClr val="800000"/>
              </a:solidFill>
              <a:latin typeface="Trebuchet MS" pitchFamily="34" charset="0"/>
              <a:ea typeface="+mj-ea"/>
              <a:cs typeface="+mj-cs"/>
            </a:endParaRPr>
          </a:p>
        </p:txBody>
      </p:sp>
      <p:pic>
        <p:nvPicPr>
          <p:cNvPr id="4" name="5.mp3">
            <a:hlinkClick r:id="" action="ppaction://media"/>
          </p:cNvPr>
          <p:cNvPicPr>
            <a:picLocks noRot="1" noChangeAspect="1"/>
          </p:cNvPicPr>
          <p:nvPr>
            <a:audioFile r:link="rId1"/>
          </p:nvPr>
        </p:nvPicPr>
        <p:blipFill>
          <a:blip r:embed="rId4" cstate="print"/>
          <a:stretch>
            <a:fillRect/>
          </a:stretch>
        </p:blipFill>
        <p:spPr>
          <a:xfrm>
            <a:off x="914400" y="914400"/>
            <a:ext cx="304800" cy="3048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0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685800"/>
            <a:ext cx="7772400" cy="762000"/>
          </a:xfrm>
        </p:spPr>
        <p:txBody>
          <a:bodyPr/>
          <a:lstStyle/>
          <a:p>
            <a:pPr eaLnBrk="1" fontAlgn="auto" hangingPunct="1">
              <a:spcAft>
                <a:spcPts val="0"/>
              </a:spcAft>
              <a:defRPr/>
            </a:pPr>
            <a:r>
              <a:rPr lang="en-US" sz="3000" b="1" dirty="0" smtClean="0">
                <a:solidFill>
                  <a:srgbClr val="800000"/>
                </a:solidFill>
                <a:latin typeface="Trebuchet MS" pitchFamily="34" charset="0"/>
              </a:rPr>
              <a:t>Etiquette</a:t>
            </a:r>
            <a:endParaRPr lang="en-US" sz="3000" dirty="0" smtClean="0">
              <a:solidFill>
                <a:srgbClr val="800000"/>
              </a:solidFill>
              <a:latin typeface="Trebuchet MS" pitchFamily="34" charset="0"/>
            </a:endParaRPr>
          </a:p>
        </p:txBody>
      </p:sp>
      <p:sp>
        <p:nvSpPr>
          <p:cNvPr id="18435" name="Text Box 3"/>
          <p:cNvSpPr txBox="1">
            <a:spLocks noChangeArrowheads="1"/>
          </p:cNvSpPr>
          <p:nvPr/>
        </p:nvSpPr>
        <p:spPr bwMode="auto">
          <a:xfrm>
            <a:off x="609600" y="1662113"/>
            <a:ext cx="7696200" cy="4053417"/>
          </a:xfrm>
          <a:prstGeom prst="rect">
            <a:avLst/>
          </a:prstGeom>
          <a:noFill/>
          <a:ln w="9525">
            <a:noFill/>
            <a:miter lim="800000"/>
            <a:headEnd/>
            <a:tailEnd/>
          </a:ln>
        </p:spPr>
        <p:txBody>
          <a:bodyPr>
            <a:spAutoFit/>
          </a:bodyPr>
          <a:lstStyle/>
          <a:p>
            <a:pPr marL="261938" indent="-261938" algn="just">
              <a:lnSpc>
                <a:spcPct val="130000"/>
              </a:lnSpc>
              <a:buFontTx/>
              <a:buChar char="•"/>
            </a:pPr>
            <a:r>
              <a:rPr lang="en-US" sz="2200" dirty="0">
                <a:latin typeface="Trebuchet MS" pitchFamily="34" charset="0"/>
              </a:rPr>
              <a:t>Settle down at your place of </a:t>
            </a:r>
            <a:r>
              <a:rPr lang="en-US" sz="2200" dirty="0" smtClean="0">
                <a:latin typeface="Trebuchet MS" pitchFamily="34" charset="0"/>
              </a:rPr>
              <a:t>residence,</a:t>
            </a:r>
          </a:p>
          <a:p>
            <a:pPr marL="261938" indent="-261938" algn="just">
              <a:lnSpc>
                <a:spcPct val="130000"/>
              </a:lnSpc>
              <a:buFontTx/>
              <a:buChar char="•"/>
            </a:pPr>
            <a:r>
              <a:rPr lang="en-US" sz="2200" dirty="0" smtClean="0">
                <a:latin typeface="Trebuchet MS" pitchFamily="34" charset="0"/>
              </a:rPr>
              <a:t>Take </a:t>
            </a:r>
            <a:r>
              <a:rPr lang="en-US" sz="2200" dirty="0">
                <a:latin typeface="Trebuchet MS" pitchFamily="34" charset="0"/>
              </a:rPr>
              <a:t>a </a:t>
            </a:r>
            <a:r>
              <a:rPr lang="en-US" sz="2200" dirty="0" smtClean="0">
                <a:latin typeface="Trebuchet MS" pitchFamily="34" charset="0"/>
              </a:rPr>
              <a:t>bath</a:t>
            </a:r>
          </a:p>
          <a:p>
            <a:pPr marL="261938" indent="-261938" algn="just">
              <a:lnSpc>
                <a:spcPct val="130000"/>
              </a:lnSpc>
              <a:buFontTx/>
              <a:buChar char="•"/>
            </a:pPr>
            <a:r>
              <a:rPr lang="en-US" sz="2200" dirty="0" smtClean="0">
                <a:latin typeface="Trebuchet MS" pitchFamily="34" charset="0"/>
              </a:rPr>
              <a:t>Dress </a:t>
            </a:r>
            <a:r>
              <a:rPr lang="en-US" sz="2200" dirty="0">
                <a:latin typeface="Trebuchet MS" pitchFamily="34" charset="0"/>
              </a:rPr>
              <a:t>in your best </a:t>
            </a:r>
            <a:r>
              <a:rPr lang="en-US" sz="2200" dirty="0" smtClean="0">
                <a:latin typeface="Trebuchet MS" pitchFamily="34" charset="0"/>
              </a:rPr>
              <a:t>clothes</a:t>
            </a:r>
          </a:p>
          <a:p>
            <a:pPr marL="261938" indent="-261938" algn="just">
              <a:lnSpc>
                <a:spcPct val="130000"/>
              </a:lnSpc>
              <a:buFontTx/>
              <a:buChar char="•"/>
            </a:pPr>
            <a:r>
              <a:rPr lang="en-US" sz="2200" dirty="0" smtClean="0">
                <a:latin typeface="Trebuchet MS" pitchFamily="34" charset="0"/>
              </a:rPr>
              <a:t>Apply </a:t>
            </a:r>
            <a:r>
              <a:rPr lang="en-US" sz="2200" dirty="0" err="1">
                <a:latin typeface="Trebuchet MS" pitchFamily="34" charset="0"/>
              </a:rPr>
              <a:t>itr</a:t>
            </a:r>
            <a:r>
              <a:rPr lang="en-US" sz="2200" dirty="0">
                <a:latin typeface="Trebuchet MS" pitchFamily="34" charset="0"/>
              </a:rPr>
              <a:t> (scent</a:t>
            </a:r>
            <a:r>
              <a:rPr lang="en-US" sz="2200" dirty="0" smtClean="0">
                <a:latin typeface="Trebuchet MS" pitchFamily="34" charset="0"/>
              </a:rPr>
              <a:t>)</a:t>
            </a:r>
          </a:p>
          <a:p>
            <a:pPr marL="261938" indent="-261938" algn="just">
              <a:lnSpc>
                <a:spcPct val="130000"/>
              </a:lnSpc>
              <a:buFontTx/>
              <a:buChar char="•"/>
            </a:pPr>
            <a:r>
              <a:rPr lang="en-US" sz="2200" dirty="0" smtClean="0">
                <a:latin typeface="Trebuchet MS" pitchFamily="34" charset="0"/>
              </a:rPr>
              <a:t>Make </a:t>
            </a:r>
            <a:r>
              <a:rPr lang="en-US" sz="2200" dirty="0" err="1" smtClean="0">
                <a:latin typeface="Trebuchet MS" pitchFamily="34" charset="0"/>
              </a:rPr>
              <a:t>Miswaak</a:t>
            </a:r>
            <a:endParaRPr lang="en-US" sz="2200" dirty="0" smtClean="0">
              <a:latin typeface="Trebuchet MS" pitchFamily="34" charset="0"/>
            </a:endParaRPr>
          </a:p>
          <a:p>
            <a:pPr marL="261938" indent="-261938" algn="just">
              <a:lnSpc>
                <a:spcPct val="130000"/>
              </a:lnSpc>
              <a:buFontTx/>
              <a:buChar char="•"/>
            </a:pPr>
            <a:r>
              <a:rPr lang="en-US" sz="2200" dirty="0" smtClean="0">
                <a:latin typeface="Trebuchet MS" pitchFamily="34" charset="0"/>
              </a:rPr>
              <a:t>Prepare </a:t>
            </a:r>
            <a:r>
              <a:rPr lang="en-US" sz="2200" dirty="0">
                <a:latin typeface="Trebuchet MS" pitchFamily="34" charset="0"/>
              </a:rPr>
              <a:t>for the meeting with the greatest of all men. </a:t>
            </a:r>
            <a:endParaRPr lang="en-US" sz="2200" dirty="0" smtClean="0">
              <a:latin typeface="Trebuchet MS" pitchFamily="34" charset="0"/>
            </a:endParaRPr>
          </a:p>
          <a:p>
            <a:pPr marL="261938" indent="-261938" algn="just">
              <a:lnSpc>
                <a:spcPct val="130000"/>
              </a:lnSpc>
              <a:buFontTx/>
              <a:buChar char="•"/>
            </a:pPr>
            <a:r>
              <a:rPr lang="en-US" sz="2200" dirty="0" smtClean="0">
                <a:latin typeface="Trebuchet MS" pitchFamily="34" charset="0"/>
              </a:rPr>
              <a:t>Give </a:t>
            </a:r>
            <a:r>
              <a:rPr lang="en-US" sz="2200" dirty="0">
                <a:latin typeface="Trebuchet MS" pitchFamily="34" charset="0"/>
              </a:rPr>
              <a:t>out some charity as you proceed.</a:t>
            </a:r>
          </a:p>
          <a:p>
            <a:pPr marL="261938" indent="-261938" algn="just">
              <a:lnSpc>
                <a:spcPct val="130000"/>
              </a:lnSpc>
              <a:buFontTx/>
              <a:buChar char="•"/>
            </a:pPr>
            <a:r>
              <a:rPr lang="en-US" sz="2200" dirty="0">
                <a:latin typeface="Trebuchet MS" pitchFamily="34" charset="0"/>
              </a:rPr>
              <a:t>Set out with humility and dignity towards the </a:t>
            </a:r>
            <a:r>
              <a:rPr lang="en-US" sz="2200" dirty="0" err="1">
                <a:latin typeface="Trebuchet MS" pitchFamily="34" charset="0"/>
              </a:rPr>
              <a:t>Masjid</a:t>
            </a:r>
            <a:r>
              <a:rPr lang="en-US" sz="2200" dirty="0">
                <a:latin typeface="Trebuchet MS" pitchFamily="34" charset="0"/>
              </a:rPr>
              <a:t> An- </a:t>
            </a:r>
            <a:r>
              <a:rPr lang="en-US" sz="2200" dirty="0" err="1">
                <a:latin typeface="Trebuchet MS" pitchFamily="34" charset="0"/>
              </a:rPr>
              <a:t>Nabawi</a:t>
            </a:r>
            <a:r>
              <a:rPr lang="en-US" sz="2200" dirty="0">
                <a:latin typeface="Trebuchet MS" pitchFamily="34" charset="0"/>
              </a:rPr>
              <a:t>. </a:t>
            </a: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685800"/>
            <a:ext cx="7772400" cy="762000"/>
          </a:xfrm>
        </p:spPr>
        <p:txBody>
          <a:bodyPr/>
          <a:lstStyle/>
          <a:p>
            <a:pPr eaLnBrk="1" fontAlgn="auto" hangingPunct="1">
              <a:spcAft>
                <a:spcPts val="0"/>
              </a:spcAft>
              <a:defRPr/>
            </a:pPr>
            <a:r>
              <a:rPr lang="en-US" sz="3000" b="1" dirty="0" smtClean="0">
                <a:solidFill>
                  <a:srgbClr val="800000"/>
                </a:solidFill>
                <a:latin typeface="Trebuchet MS" pitchFamily="34" charset="0"/>
              </a:rPr>
              <a:t>Etiquette</a:t>
            </a:r>
            <a:endParaRPr lang="en-US" sz="3000" dirty="0" smtClean="0">
              <a:solidFill>
                <a:srgbClr val="800000"/>
              </a:solidFill>
              <a:latin typeface="Trebuchet MS" pitchFamily="34" charset="0"/>
            </a:endParaRPr>
          </a:p>
        </p:txBody>
      </p:sp>
      <p:sp>
        <p:nvSpPr>
          <p:cNvPr id="18435" name="Text Box 3"/>
          <p:cNvSpPr txBox="1">
            <a:spLocks noChangeArrowheads="1"/>
          </p:cNvSpPr>
          <p:nvPr/>
        </p:nvSpPr>
        <p:spPr bwMode="auto">
          <a:xfrm>
            <a:off x="609600" y="1662113"/>
            <a:ext cx="8077200" cy="1852815"/>
          </a:xfrm>
          <a:prstGeom prst="rect">
            <a:avLst/>
          </a:prstGeom>
          <a:noFill/>
          <a:ln w="9525">
            <a:noFill/>
            <a:miter lim="800000"/>
            <a:headEnd/>
            <a:tailEnd/>
          </a:ln>
        </p:spPr>
        <p:txBody>
          <a:bodyPr wrap="square">
            <a:spAutoFit/>
          </a:bodyPr>
          <a:lstStyle/>
          <a:p>
            <a:pPr marL="261938" indent="-261938" algn="just">
              <a:lnSpc>
                <a:spcPct val="130000"/>
              </a:lnSpc>
              <a:buFontTx/>
              <a:buChar char="•"/>
            </a:pPr>
            <a:r>
              <a:rPr lang="en-US" sz="2200" dirty="0" smtClean="0">
                <a:latin typeface="Trebuchet MS" pitchFamily="34" charset="0"/>
              </a:rPr>
              <a:t>As </a:t>
            </a:r>
            <a:r>
              <a:rPr lang="en-US" sz="2200" dirty="0">
                <a:latin typeface="Trebuchet MS" pitchFamily="34" charset="0"/>
              </a:rPr>
              <a:t>the </a:t>
            </a:r>
            <a:r>
              <a:rPr lang="en-US" sz="2200" dirty="0" err="1">
                <a:latin typeface="Trebuchet MS" pitchFamily="34" charset="0"/>
              </a:rPr>
              <a:t>Masjid</a:t>
            </a:r>
            <a:r>
              <a:rPr lang="en-US" sz="2200" dirty="0">
                <a:latin typeface="Trebuchet MS" pitchFamily="34" charset="0"/>
              </a:rPr>
              <a:t> An-</a:t>
            </a:r>
            <a:r>
              <a:rPr lang="en-US" sz="2200" dirty="0" err="1">
                <a:latin typeface="Trebuchet MS" pitchFamily="34" charset="0"/>
              </a:rPr>
              <a:t>Nabawi</a:t>
            </a:r>
            <a:r>
              <a:rPr lang="en-US" sz="2200" dirty="0">
                <a:latin typeface="Trebuchet MS" pitchFamily="34" charset="0"/>
              </a:rPr>
              <a:t> appears and the green dome is sighted, understand your good fortune and ponder on the exalted status of </a:t>
            </a:r>
            <a:r>
              <a:rPr lang="en-US" sz="2200" dirty="0" err="1">
                <a:latin typeface="Trebuchet MS" pitchFamily="34" charset="0"/>
              </a:rPr>
              <a:t>Rasulullah</a:t>
            </a:r>
            <a:r>
              <a:rPr lang="en-US" sz="2200" dirty="0">
                <a:latin typeface="Trebuchet MS" pitchFamily="34" charset="0"/>
              </a:rPr>
              <a:t> </a:t>
            </a:r>
            <a:r>
              <a:rPr lang="en-US" sz="2200" dirty="0">
                <a:latin typeface="Trebuchet MS" pitchFamily="34" charset="0"/>
                <a:sym typeface="AGA Arabesque" pitchFamily="2" charset="2"/>
              </a:rPr>
              <a:t></a:t>
            </a:r>
            <a:r>
              <a:rPr lang="en-US" sz="2200" dirty="0">
                <a:latin typeface="Trebuchet MS" pitchFamily="34" charset="0"/>
              </a:rPr>
              <a:t>. The awe of this great place should weigh heavily on your heart.</a:t>
            </a:r>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descr="F1020050"/>
          <p:cNvPicPr>
            <a:picLocks noChangeAspect="1" noChangeArrowheads="1"/>
          </p:cNvPicPr>
          <p:nvPr/>
        </p:nvPicPr>
        <p:blipFill>
          <a:blip r:embed="rId3" cstate="print"/>
          <a:srcRect/>
          <a:stretch>
            <a:fillRect/>
          </a:stretch>
        </p:blipFill>
        <p:spPr bwMode="auto">
          <a:xfrm>
            <a:off x="228600" y="304800"/>
            <a:ext cx="8650862" cy="6096000"/>
          </a:xfrm>
          <a:prstGeom prst="rect">
            <a:avLst/>
          </a:prstGeom>
          <a:noFill/>
          <a:ln w="9525">
            <a:noFill/>
            <a:miter lim="800000"/>
            <a:headEnd/>
            <a:tailEnd/>
          </a:ln>
        </p:spPr>
      </p:pic>
      <p:pic>
        <p:nvPicPr>
          <p:cNvPr id="5" name="4.mp3">
            <a:hlinkClick r:id="" action="ppaction://media"/>
          </p:cNvPr>
          <p:cNvPicPr>
            <a:picLocks noRot="1" noChangeAspect="1"/>
          </p:cNvPicPr>
          <p:nvPr>
            <a:audioFile r:link="rId1"/>
          </p:nvPr>
        </p:nvPicPr>
        <p:blipFill>
          <a:blip r:embed="rId4" cstate="print"/>
          <a:stretch>
            <a:fillRect/>
          </a:stretch>
        </p:blipFill>
        <p:spPr>
          <a:xfrm>
            <a:off x="533400" y="304800"/>
            <a:ext cx="304800" cy="3048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438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381000"/>
            <a:ext cx="7772400" cy="914400"/>
          </a:xfrm>
        </p:spPr>
        <p:txBody>
          <a:bodyPr/>
          <a:lstStyle/>
          <a:p>
            <a:pPr eaLnBrk="1" hangingPunct="1"/>
            <a:r>
              <a:rPr lang="en-US" sz="3000" b="1" smtClean="0">
                <a:solidFill>
                  <a:srgbClr val="800000"/>
                </a:solidFill>
                <a:latin typeface="Trebuchet MS" pitchFamily="34" charset="0"/>
              </a:rPr>
              <a:t>Enter from Baab Jibreel (Door No. 40)</a:t>
            </a:r>
            <a:endParaRPr lang="en-GB" sz="3000" b="1" smtClean="0">
              <a:solidFill>
                <a:srgbClr val="800000"/>
              </a:solidFill>
              <a:latin typeface="Trebuchet MS" pitchFamily="34" charset="0"/>
            </a:endParaRPr>
          </a:p>
        </p:txBody>
      </p:sp>
      <p:pic>
        <p:nvPicPr>
          <p:cNvPr id="517124" name="Picture 4" descr="F1030040"/>
          <p:cNvPicPr>
            <a:picLocks noGrp="1" noChangeAspect="1" noChangeArrowheads="1"/>
          </p:cNvPicPr>
          <p:nvPr>
            <p:ph type="clipArt" sz="half" idx="2"/>
          </p:nvPr>
        </p:nvPicPr>
        <p:blipFill>
          <a:blip r:embed="rId2" cstate="print"/>
          <a:srcRect b="8760"/>
          <a:stretch>
            <a:fillRect/>
          </a:stretch>
        </p:blipFill>
        <p:spPr>
          <a:xfrm>
            <a:off x="685800" y="1455738"/>
            <a:ext cx="7696200" cy="4945062"/>
          </a:xfrm>
          <a:effectLst>
            <a:outerShdw blurRad="292100" dist="139700" dir="2700000" algn="tl" rotWithShape="0">
              <a:srgbClr val="333333">
                <a:alpha val="65000"/>
              </a:srgbClr>
            </a:outerShdw>
          </a:effectLst>
        </p:spPr>
      </p:pic>
      <p:sp>
        <p:nvSpPr>
          <p:cNvPr id="517125" name="AutoShape 5"/>
          <p:cNvSpPr>
            <a:spLocks noChangeArrowheads="1"/>
          </p:cNvSpPr>
          <p:nvPr/>
        </p:nvSpPr>
        <p:spPr bwMode="auto">
          <a:xfrm>
            <a:off x="5410200" y="5257800"/>
            <a:ext cx="381000" cy="838200"/>
          </a:xfrm>
          <a:prstGeom prst="upArrow">
            <a:avLst>
              <a:gd name="adj1" fmla="val 50000"/>
              <a:gd name="adj2" fmla="val 55000"/>
            </a:avLst>
          </a:prstGeom>
          <a:solidFill>
            <a:schemeClr val="accent1"/>
          </a:solidFill>
          <a:ln w="9525">
            <a:solidFill>
              <a:schemeClr val="tx1"/>
            </a:solidFill>
            <a:miter lim="800000"/>
            <a:headEnd/>
            <a:tailEnd/>
          </a:ln>
        </p:spPr>
        <p:txBody>
          <a:bodyPr wrap="none" anchor="ctr"/>
          <a:lstStyle/>
          <a:p>
            <a:endParaRPr lang="en-ZA"/>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7125"/>
                                        </p:tgtEl>
                                        <p:attrNameLst>
                                          <p:attrName>style.visibility</p:attrName>
                                        </p:attrNameLst>
                                      </p:cBhvr>
                                      <p:to>
                                        <p:strVal val="visible"/>
                                      </p:to>
                                    </p:set>
                                    <p:anim calcmode="lin" valueType="num">
                                      <p:cBhvr additive="base">
                                        <p:cTn id="7" dur="1000" fill="hold"/>
                                        <p:tgtEl>
                                          <p:spTgt spid="517125"/>
                                        </p:tgtEl>
                                        <p:attrNameLst>
                                          <p:attrName>ppt_x</p:attrName>
                                        </p:attrNameLst>
                                      </p:cBhvr>
                                      <p:tavLst>
                                        <p:tav tm="0">
                                          <p:val>
                                            <p:strVal val="#ppt_x"/>
                                          </p:val>
                                        </p:tav>
                                        <p:tav tm="100000">
                                          <p:val>
                                            <p:strVal val="#ppt_x"/>
                                          </p:val>
                                        </p:tav>
                                      </p:tavLst>
                                    </p:anim>
                                    <p:anim calcmode="lin" valueType="num">
                                      <p:cBhvr additive="base">
                                        <p:cTn id="8" dur="1000" fill="hold"/>
                                        <p:tgtEl>
                                          <p:spTgt spid="517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6516" name="Picture 4" descr="M"/>
          <p:cNvPicPr>
            <a:picLocks noChangeAspect="1" noChangeArrowheads="1"/>
          </p:cNvPicPr>
          <p:nvPr/>
        </p:nvPicPr>
        <p:blipFill>
          <a:blip r:embed="rId2" cstate="print"/>
          <a:srcRect t="9788"/>
          <a:stretch>
            <a:fillRect/>
          </a:stretch>
        </p:blipFill>
        <p:spPr bwMode="auto">
          <a:xfrm>
            <a:off x="533400" y="1622425"/>
            <a:ext cx="8001000" cy="4778375"/>
          </a:xfrm>
          <a:prstGeom prst="rect">
            <a:avLst/>
          </a:prstGeom>
          <a:ln>
            <a:noFill/>
          </a:ln>
          <a:effectLst>
            <a:outerShdw blurRad="292100" dist="139700" dir="2700000" algn="tl" rotWithShape="0">
              <a:srgbClr val="333333">
                <a:alpha val="65000"/>
              </a:srgbClr>
            </a:outerShdw>
          </a:effectLst>
        </p:spPr>
      </p:pic>
      <p:sp>
        <p:nvSpPr>
          <p:cNvPr id="20483" name="Rectangle 2"/>
          <p:cNvSpPr>
            <a:spLocks noChangeArrowheads="1"/>
          </p:cNvSpPr>
          <p:nvPr/>
        </p:nvSpPr>
        <p:spPr bwMode="auto">
          <a:xfrm>
            <a:off x="152400" y="893763"/>
            <a:ext cx="9220200" cy="630237"/>
          </a:xfrm>
          <a:prstGeom prst="rect">
            <a:avLst/>
          </a:prstGeom>
          <a:noFill/>
          <a:ln w="9525">
            <a:noFill/>
            <a:miter lim="800000"/>
            <a:headEnd/>
            <a:tailEnd/>
          </a:ln>
        </p:spPr>
        <p:txBody>
          <a:bodyPr>
            <a:spAutoFit/>
          </a:bodyPr>
          <a:lstStyle/>
          <a:p>
            <a:pPr marL="261938" indent="-261938" eaLnBrk="0" hangingPunct="0">
              <a:lnSpc>
                <a:spcPct val="130000"/>
              </a:lnSpc>
            </a:pPr>
            <a:r>
              <a:rPr lang="en-ZA" sz="3000" b="1">
                <a:solidFill>
                  <a:srgbClr val="800000"/>
                </a:solidFill>
                <a:latin typeface="Trebuchet MS" pitchFamily="34" charset="0"/>
              </a:rPr>
              <a:t>Proceed to the Riyaadhul Jannah (white pillars)</a:t>
            </a:r>
          </a:p>
        </p:txBody>
      </p:sp>
      <p:sp>
        <p:nvSpPr>
          <p:cNvPr id="4" name="AutoShape 5"/>
          <p:cNvSpPr>
            <a:spLocks noChangeArrowheads="1"/>
          </p:cNvSpPr>
          <p:nvPr/>
        </p:nvSpPr>
        <p:spPr bwMode="auto">
          <a:xfrm>
            <a:off x="8001000" y="5029200"/>
            <a:ext cx="381000" cy="838200"/>
          </a:xfrm>
          <a:prstGeom prst="upArrow">
            <a:avLst>
              <a:gd name="adj1" fmla="val 50000"/>
              <a:gd name="adj2" fmla="val 55000"/>
            </a:avLst>
          </a:prstGeom>
          <a:solidFill>
            <a:schemeClr val="accent1"/>
          </a:solidFill>
          <a:ln w="9525">
            <a:solidFill>
              <a:schemeClr val="tx1"/>
            </a:solidFill>
            <a:miter lim="800000"/>
            <a:headEnd/>
            <a:tailEnd/>
          </a:ln>
        </p:spPr>
        <p:txBody>
          <a:bodyPr wrap="none" anchor="ctr"/>
          <a:lstStyle/>
          <a:p>
            <a:endParaRPr lang="en-ZA"/>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381000" y="838200"/>
            <a:ext cx="8229600" cy="554038"/>
          </a:xfrm>
          <a:prstGeom prst="rect">
            <a:avLst/>
          </a:prstGeom>
          <a:noFill/>
          <a:ln w="9525">
            <a:noFill/>
            <a:miter lim="800000"/>
            <a:headEnd/>
            <a:tailEnd/>
          </a:ln>
        </p:spPr>
        <p:txBody>
          <a:bodyPr>
            <a:spAutoFit/>
          </a:bodyPr>
          <a:lstStyle/>
          <a:p>
            <a:pPr eaLnBrk="0" hangingPunct="0">
              <a:spcBef>
                <a:spcPct val="50000"/>
              </a:spcBef>
            </a:pPr>
            <a:r>
              <a:rPr lang="en-US" sz="3000" b="1">
                <a:solidFill>
                  <a:srgbClr val="800000"/>
                </a:solidFill>
                <a:latin typeface="Trebuchet MS" pitchFamily="34" charset="0"/>
              </a:rPr>
              <a:t>Perform 2 Rakat Tahiyatul Masjid</a:t>
            </a:r>
          </a:p>
        </p:txBody>
      </p:sp>
      <p:pic>
        <p:nvPicPr>
          <p:cNvPr id="519172" name="Picture 4" descr="Rawdah"/>
          <p:cNvPicPr>
            <a:picLocks noChangeAspect="1" noChangeArrowheads="1"/>
          </p:cNvPicPr>
          <p:nvPr/>
        </p:nvPicPr>
        <p:blipFill>
          <a:blip r:embed="rId2" cstate="print">
            <a:lum bright="10000"/>
          </a:blip>
          <a:srcRect t="1149" b="14737"/>
          <a:stretch>
            <a:fillRect/>
          </a:stretch>
        </p:blipFill>
        <p:spPr bwMode="auto">
          <a:xfrm>
            <a:off x="447675" y="1447800"/>
            <a:ext cx="8315325" cy="4876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382000" cy="4876800"/>
          </a:xfrm>
        </p:spPr>
        <p:txBody>
          <a:bodyPr/>
          <a:lstStyle/>
          <a:p>
            <a:pPr algn="just" eaLnBrk="1" hangingPunct="1">
              <a:lnSpc>
                <a:spcPct val="115000"/>
              </a:lnSpc>
              <a:spcBef>
                <a:spcPct val="0"/>
              </a:spcBef>
            </a:pPr>
            <a:r>
              <a:rPr lang="en-ZA" sz="2800" dirty="0" smtClean="0">
                <a:latin typeface="Trebuchet MS" pitchFamily="34" charset="0"/>
              </a:rPr>
              <a:t>Abu </a:t>
            </a:r>
            <a:r>
              <a:rPr lang="en-ZA" sz="2800" dirty="0" err="1" smtClean="0">
                <a:latin typeface="Trebuchet MS" pitchFamily="34" charset="0"/>
              </a:rPr>
              <a:t>Bakr</a:t>
            </a:r>
            <a:r>
              <a:rPr lang="en-ZA" sz="2800" dirty="0" smtClean="0">
                <a:latin typeface="Trebuchet MS" pitchFamily="34" charset="0"/>
              </a:rPr>
              <a:t> </a:t>
            </a:r>
            <a:r>
              <a:rPr lang="en-ZA" sz="2800" dirty="0" smtClean="0">
                <a:latin typeface="Trebuchet MS" pitchFamily="34" charset="0"/>
                <a:sym typeface="AGA Arabesque" pitchFamily="2" charset="2"/>
              </a:rPr>
              <a:t> said: </a:t>
            </a:r>
            <a:r>
              <a:rPr lang="en-ZA" sz="2800" dirty="0" err="1" smtClean="0">
                <a:latin typeface="Trebuchet MS" pitchFamily="34" charset="0"/>
                <a:sym typeface="AGA Arabesque" pitchFamily="2" charset="2"/>
              </a:rPr>
              <a:t>Nabi</a:t>
            </a:r>
            <a:r>
              <a:rPr lang="en-ZA" sz="2800" dirty="0" smtClean="0">
                <a:latin typeface="Trebuchet MS" pitchFamily="34" charset="0"/>
                <a:sym typeface="AGA Arabesque" pitchFamily="2" charset="2"/>
              </a:rPr>
              <a:t>  passed away in a place which was most beloved to him.</a:t>
            </a:r>
          </a:p>
          <a:p>
            <a:pPr algn="just" eaLnBrk="1" hangingPunct="1">
              <a:lnSpc>
                <a:spcPct val="115000"/>
              </a:lnSpc>
              <a:spcBef>
                <a:spcPct val="0"/>
              </a:spcBef>
            </a:pPr>
            <a:r>
              <a:rPr lang="en-ZA" sz="2800" dirty="0" smtClean="0">
                <a:latin typeface="Trebuchet MS" pitchFamily="34" charset="0"/>
                <a:sym typeface="AGA Arabesque" pitchFamily="2" charset="2"/>
              </a:rPr>
              <a:t>O Allah! Make </a:t>
            </a:r>
            <a:r>
              <a:rPr lang="en-ZA" sz="2800" dirty="0" err="1" smtClean="0">
                <a:latin typeface="Trebuchet MS" pitchFamily="34" charset="0"/>
                <a:sym typeface="AGA Arabesque" pitchFamily="2" charset="2"/>
              </a:rPr>
              <a:t>Madinah</a:t>
            </a:r>
            <a:r>
              <a:rPr lang="en-ZA" sz="2800" dirty="0" smtClean="0">
                <a:latin typeface="Trebuchet MS" pitchFamily="34" charset="0"/>
                <a:sym typeface="AGA Arabesque" pitchFamily="2" charset="2"/>
              </a:rPr>
              <a:t> beloved to us as </a:t>
            </a:r>
            <a:r>
              <a:rPr lang="en-ZA" sz="2800" dirty="0" err="1" smtClean="0">
                <a:latin typeface="Trebuchet MS" pitchFamily="34" charset="0"/>
                <a:sym typeface="AGA Arabesque" pitchFamily="2" charset="2"/>
              </a:rPr>
              <a:t>Makkah</a:t>
            </a:r>
            <a:r>
              <a:rPr lang="en-ZA" sz="2800" dirty="0" smtClean="0">
                <a:latin typeface="Trebuchet MS" pitchFamily="34" charset="0"/>
                <a:sym typeface="AGA Arabesque" pitchFamily="2" charset="2"/>
              </a:rPr>
              <a:t> is, nay even more.</a:t>
            </a:r>
          </a:p>
          <a:p>
            <a:pPr algn="just" eaLnBrk="1" hangingPunct="1">
              <a:lnSpc>
                <a:spcPct val="115000"/>
              </a:lnSpc>
              <a:spcBef>
                <a:spcPct val="0"/>
              </a:spcBef>
            </a:pPr>
            <a:r>
              <a:rPr lang="en-ZA" sz="2800" dirty="0" err="1" smtClean="0">
                <a:latin typeface="Trebuchet MS" pitchFamily="34" charset="0"/>
                <a:sym typeface="AGA Arabesque" pitchFamily="2" charset="2"/>
              </a:rPr>
              <a:t>Nabi</a:t>
            </a:r>
            <a:r>
              <a:rPr lang="en-ZA" sz="2800" dirty="0" smtClean="0">
                <a:latin typeface="Trebuchet MS" pitchFamily="34" charset="0"/>
                <a:sym typeface="AGA Arabesque" pitchFamily="2" charset="2"/>
              </a:rPr>
              <a:t>  used to hasten the conveyance when seeing </a:t>
            </a:r>
            <a:r>
              <a:rPr lang="en-ZA" sz="2800" dirty="0" err="1" smtClean="0">
                <a:latin typeface="Trebuchet MS" pitchFamily="34" charset="0"/>
                <a:sym typeface="AGA Arabesque" pitchFamily="2" charset="2"/>
              </a:rPr>
              <a:t>Madinah</a:t>
            </a:r>
            <a:r>
              <a:rPr lang="en-ZA" sz="2800" dirty="0" smtClean="0">
                <a:latin typeface="Trebuchet MS" pitchFamily="34" charset="0"/>
                <a:sym typeface="AGA Arabesque" pitchFamily="2" charset="2"/>
              </a:rPr>
              <a:t> out of intense love for the city.</a:t>
            </a:r>
          </a:p>
          <a:p>
            <a:pPr algn="just" eaLnBrk="1" hangingPunct="1">
              <a:lnSpc>
                <a:spcPct val="115000"/>
              </a:lnSpc>
              <a:spcBef>
                <a:spcPct val="0"/>
              </a:spcBef>
            </a:pPr>
            <a:r>
              <a:rPr lang="en-US" sz="2800" dirty="0" smtClean="0">
                <a:latin typeface="Trebuchet MS" pitchFamily="34" charset="0"/>
              </a:rPr>
              <a:t>One prayer in my </a:t>
            </a:r>
            <a:r>
              <a:rPr lang="en-US" sz="2800" dirty="0" err="1" smtClean="0">
                <a:latin typeface="Trebuchet MS" pitchFamily="34" charset="0"/>
              </a:rPr>
              <a:t>Masjid</a:t>
            </a:r>
            <a:r>
              <a:rPr lang="en-US" sz="2800" dirty="0" smtClean="0">
                <a:latin typeface="Trebuchet MS" pitchFamily="34" charset="0"/>
              </a:rPr>
              <a:t> is better than one thousand prayers in any other </a:t>
            </a:r>
            <a:r>
              <a:rPr lang="en-US" sz="2800" dirty="0" err="1" smtClean="0">
                <a:latin typeface="Trebuchet MS" pitchFamily="34" charset="0"/>
              </a:rPr>
              <a:t>Masjid</a:t>
            </a:r>
            <a:r>
              <a:rPr lang="en-US" sz="2800" dirty="0" smtClean="0">
                <a:latin typeface="Trebuchet MS" pitchFamily="34" charset="0"/>
              </a:rPr>
              <a:t> excepting Al-</a:t>
            </a:r>
            <a:r>
              <a:rPr lang="en-US" sz="2800" dirty="0" err="1" smtClean="0">
                <a:latin typeface="Trebuchet MS" pitchFamily="34" charset="0"/>
              </a:rPr>
              <a:t>Masjid</a:t>
            </a:r>
            <a:r>
              <a:rPr lang="en-US" sz="2800" dirty="0" smtClean="0">
                <a:latin typeface="Trebuchet MS" pitchFamily="34" charset="0"/>
              </a:rPr>
              <a:t> AI-</a:t>
            </a:r>
            <a:r>
              <a:rPr lang="en-US" sz="2800" dirty="0" err="1" smtClean="0">
                <a:latin typeface="Trebuchet MS" pitchFamily="34" charset="0"/>
              </a:rPr>
              <a:t>Haram</a:t>
            </a:r>
            <a:r>
              <a:rPr lang="en-US" sz="2800" dirty="0" smtClean="0">
                <a:latin typeface="Trebuchet MS" pitchFamily="34" charset="0"/>
              </a:rPr>
              <a:t> (</a:t>
            </a:r>
            <a:r>
              <a:rPr lang="en-US" sz="2800" dirty="0" err="1" smtClean="0">
                <a:latin typeface="Trebuchet MS" pitchFamily="34" charset="0"/>
              </a:rPr>
              <a:t>Makkah</a:t>
            </a:r>
            <a:r>
              <a:rPr lang="en-US" sz="2800" dirty="0" smtClean="0">
                <a:latin typeface="Trebuchet MS" pitchFamily="34" charset="0"/>
              </a:rPr>
              <a:t>). </a:t>
            </a:r>
          </a:p>
        </p:txBody>
      </p:sp>
      <p:sp>
        <p:nvSpPr>
          <p:cNvPr id="8195" name="Text Box 4"/>
          <p:cNvSpPr txBox="1">
            <a:spLocks noChangeArrowheads="1"/>
          </p:cNvSpPr>
          <p:nvPr/>
        </p:nvSpPr>
        <p:spPr bwMode="auto">
          <a:xfrm>
            <a:off x="1524000" y="685800"/>
            <a:ext cx="6248400" cy="784225"/>
          </a:xfrm>
          <a:prstGeom prst="rect">
            <a:avLst/>
          </a:prstGeom>
          <a:noFill/>
          <a:ln w="9525">
            <a:noFill/>
            <a:miter lim="800000"/>
            <a:headEnd/>
            <a:tailEnd/>
          </a:ln>
        </p:spPr>
        <p:txBody>
          <a:bodyPr>
            <a:spAutoFit/>
          </a:bodyPr>
          <a:lstStyle/>
          <a:p>
            <a:pPr algn="ctr">
              <a:lnSpc>
                <a:spcPct val="150000"/>
              </a:lnSpc>
            </a:pPr>
            <a:r>
              <a:rPr lang="en-ZA" sz="3000" b="1">
                <a:solidFill>
                  <a:srgbClr val="800000"/>
                </a:solidFill>
                <a:latin typeface="Trebuchet MS" pitchFamily="34" charset="0"/>
              </a:rPr>
              <a:t>Virtues of Madinah</a:t>
            </a:r>
            <a:endParaRPr lang="en-US" sz="3000" b="1">
              <a:solidFill>
                <a:srgbClr val="800000"/>
              </a:solidFill>
              <a:latin typeface="Trebuchet MS" pitchFamily="34" charset="0"/>
            </a:endParaRPr>
          </a:p>
        </p:txBody>
      </p:sp>
      <p:pic>
        <p:nvPicPr>
          <p:cNvPr id="4" name="Picture 3" descr="JU Logo Badge.jpg"/>
          <p:cNvPicPr>
            <a:picLocks noChangeAspect="1"/>
          </p:cNvPicPr>
          <p:nvPr/>
        </p:nvPicPr>
        <p:blipFill>
          <a:blip r:embed="rId2" cstate="print"/>
          <a:stretch>
            <a:fillRect/>
          </a:stretch>
        </p:blipFill>
        <p:spPr>
          <a:xfrm>
            <a:off x="7620000" y="5410200"/>
            <a:ext cx="1524000" cy="14478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503238"/>
            <a:ext cx="8229600" cy="792162"/>
          </a:xfrm>
        </p:spPr>
        <p:txBody>
          <a:bodyPr/>
          <a:lstStyle/>
          <a:p>
            <a:pPr eaLnBrk="1" hangingPunct="1"/>
            <a:r>
              <a:rPr lang="en-US" sz="3000" b="1" smtClean="0">
                <a:solidFill>
                  <a:srgbClr val="800000"/>
                </a:solidFill>
                <a:latin typeface="Trebuchet MS" pitchFamily="34" charset="0"/>
              </a:rPr>
              <a:t>Proceed to the Rawdah (Blessed Grave)</a:t>
            </a:r>
            <a:endParaRPr lang="en-US" sz="3000" smtClean="0">
              <a:solidFill>
                <a:srgbClr val="800000"/>
              </a:solidFill>
            </a:endParaRPr>
          </a:p>
        </p:txBody>
      </p:sp>
      <p:pic>
        <p:nvPicPr>
          <p:cNvPr id="29699" name="Picture 5" descr="Masjid Nabawi 05 Rauda Mubarak"/>
          <p:cNvPicPr>
            <a:picLocks noGrp="1" noChangeAspect="1" noChangeArrowheads="1"/>
          </p:cNvPicPr>
          <p:nvPr>
            <p:ph idx="1"/>
          </p:nvPr>
        </p:nvPicPr>
        <p:blipFill>
          <a:blip r:embed="rId2" cstate="print">
            <a:lum bright="-10000"/>
          </a:blip>
          <a:srcRect l="1021" t="4362" r="1021" b="1538"/>
          <a:stretch>
            <a:fillRect/>
          </a:stretch>
        </p:blipFill>
        <p:spPr>
          <a:xfrm>
            <a:off x="457200" y="1322388"/>
            <a:ext cx="8153400" cy="5194300"/>
          </a:xfrm>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152400"/>
            <a:ext cx="8458200" cy="1143000"/>
          </a:xfrm>
        </p:spPr>
        <p:txBody>
          <a:bodyPr/>
          <a:lstStyle/>
          <a:p>
            <a:pPr eaLnBrk="1" hangingPunct="1"/>
            <a:r>
              <a:rPr lang="en-ZA" sz="3000" b="1" smtClean="0">
                <a:solidFill>
                  <a:srgbClr val="800000"/>
                </a:solidFill>
                <a:latin typeface="Trebuchet MS" pitchFamily="34" charset="0"/>
              </a:rPr>
              <a:t>Blessed Grave of Rasulullah </a:t>
            </a:r>
            <a:r>
              <a:rPr lang="en-ZA" sz="3000" smtClean="0">
                <a:solidFill>
                  <a:srgbClr val="800000"/>
                </a:solidFill>
                <a:latin typeface="AGA Arabesque" pitchFamily="2" charset="2"/>
              </a:rPr>
              <a:t>r</a:t>
            </a:r>
          </a:p>
        </p:txBody>
      </p:sp>
      <p:pic>
        <p:nvPicPr>
          <p:cNvPr id="30723" name="Picture 4"/>
          <p:cNvPicPr>
            <a:picLocks noChangeAspect="1" noChangeArrowheads="1"/>
          </p:cNvPicPr>
          <p:nvPr/>
        </p:nvPicPr>
        <p:blipFill>
          <a:blip r:embed="rId2" cstate="print">
            <a:lum bright="20000"/>
          </a:blip>
          <a:srcRect b="760"/>
          <a:stretch>
            <a:fillRect/>
          </a:stretch>
        </p:blipFill>
        <p:spPr bwMode="auto">
          <a:xfrm>
            <a:off x="381000" y="1371600"/>
            <a:ext cx="8458200" cy="5181600"/>
          </a:xfrm>
          <a:prstGeom prst="rect">
            <a:avLst/>
          </a:prstGeom>
          <a:ln>
            <a:noFill/>
          </a:ln>
          <a:effectLst>
            <a:outerShdw blurRad="292100" dist="139700" dir="2700000" algn="tl" rotWithShape="0">
              <a:srgbClr val="333333">
                <a:alpha val="65000"/>
              </a:srgbClr>
            </a:outerShdw>
          </a:effectLst>
        </p:spPr>
      </p:pic>
      <p:sp>
        <p:nvSpPr>
          <p:cNvPr id="23556" name="Rectangle 3"/>
          <p:cNvSpPr>
            <a:spLocks noChangeArrowheads="1"/>
          </p:cNvSpPr>
          <p:nvPr/>
        </p:nvSpPr>
        <p:spPr bwMode="auto">
          <a:xfrm>
            <a:off x="609600" y="5445125"/>
            <a:ext cx="8077200" cy="1108075"/>
          </a:xfrm>
          <a:prstGeom prst="rect">
            <a:avLst/>
          </a:prstGeom>
          <a:noFill/>
          <a:ln w="9525">
            <a:noFill/>
            <a:miter lim="800000"/>
            <a:headEnd/>
            <a:tailEnd/>
          </a:ln>
        </p:spPr>
        <p:txBody>
          <a:bodyPr>
            <a:spAutoFit/>
          </a:bodyPr>
          <a:lstStyle/>
          <a:p>
            <a:pPr marL="261938" indent="-261938" algn="ctr" eaLnBrk="0" hangingPunct="0"/>
            <a:r>
              <a:rPr lang="en-US" sz="2200">
                <a:solidFill>
                  <a:schemeClr val="bg1"/>
                </a:solidFill>
                <a:latin typeface="Trebuchet MS" pitchFamily="34" charset="0"/>
              </a:rPr>
              <a:t>Recite Salaam with utmost respect</a:t>
            </a:r>
          </a:p>
          <a:p>
            <a:pPr marL="261938" indent="-261938" algn="ctr" eaLnBrk="0" hangingPunct="0"/>
            <a:r>
              <a:rPr lang="en-US" sz="2200">
                <a:solidFill>
                  <a:schemeClr val="bg1"/>
                </a:solidFill>
                <a:latin typeface="Trebuchet MS" pitchFamily="34" charset="0"/>
              </a:rPr>
              <a:t>Convey Salaams on behalf of others</a:t>
            </a:r>
          </a:p>
          <a:p>
            <a:pPr marL="261938" indent="-261938" algn="ctr" eaLnBrk="0" hangingPunct="0"/>
            <a:r>
              <a:rPr lang="en-US" sz="2200">
                <a:solidFill>
                  <a:schemeClr val="bg1"/>
                </a:solidFill>
                <a:latin typeface="Trebuchet MS" pitchFamily="34" charset="0"/>
              </a:rPr>
              <a:t>Convey Salaams to Abu Bakr &amp; Umar </a:t>
            </a:r>
            <a:r>
              <a:rPr lang="en-US" sz="2200">
                <a:solidFill>
                  <a:schemeClr val="bg1"/>
                </a:solidFill>
                <a:latin typeface="AGA Arabesque" pitchFamily="2" charset="2"/>
              </a:rPr>
              <a:t>y</a:t>
            </a: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304800" y="1339850"/>
            <a:ext cx="8610600" cy="4185761"/>
          </a:xfrm>
          <a:prstGeom prst="rect">
            <a:avLst/>
          </a:prstGeom>
          <a:noFill/>
          <a:ln w="9525">
            <a:noFill/>
            <a:miter lim="800000"/>
            <a:headEnd/>
            <a:tailEnd/>
          </a:ln>
        </p:spPr>
        <p:txBody>
          <a:bodyPr>
            <a:spAutoFit/>
          </a:bodyPr>
          <a:lstStyle/>
          <a:p>
            <a:pPr marL="176213" indent="-176213" algn="just">
              <a:lnSpc>
                <a:spcPct val="120000"/>
              </a:lnSpc>
              <a:buFont typeface="Arial" pitchFamily="34" charset="0"/>
              <a:buChar char="•"/>
              <a:defRPr/>
            </a:pPr>
            <a:r>
              <a:rPr lang="en-US" sz="2800" dirty="0">
                <a:latin typeface="Trebuchet MS" pitchFamily="34" charset="0"/>
              </a:rPr>
              <a:t>The heart must be filled with </a:t>
            </a:r>
            <a:endParaRPr lang="en-US" sz="2800" dirty="0" smtClean="0">
              <a:latin typeface="Trebuchet MS" pitchFamily="34" charset="0"/>
            </a:endParaRPr>
          </a:p>
          <a:p>
            <a:pPr marL="633413" lvl="1" indent="-176213" algn="just">
              <a:lnSpc>
                <a:spcPct val="120000"/>
              </a:lnSpc>
              <a:buFont typeface="Arial" pitchFamily="34" charset="0"/>
              <a:buChar char="•"/>
              <a:defRPr/>
            </a:pPr>
            <a:r>
              <a:rPr lang="en-US" sz="2800" dirty="0" smtClean="0">
                <a:latin typeface="Trebuchet MS" pitchFamily="34" charset="0"/>
              </a:rPr>
              <a:t>Awe</a:t>
            </a:r>
          </a:p>
          <a:p>
            <a:pPr marL="633413" lvl="1" indent="-176213" algn="just">
              <a:lnSpc>
                <a:spcPct val="120000"/>
              </a:lnSpc>
              <a:buFont typeface="Arial" pitchFamily="34" charset="0"/>
              <a:buChar char="•"/>
              <a:defRPr/>
            </a:pPr>
            <a:r>
              <a:rPr lang="en-US" sz="2800" dirty="0" smtClean="0">
                <a:latin typeface="Trebuchet MS" pitchFamily="34" charset="0"/>
              </a:rPr>
              <a:t> Hope</a:t>
            </a:r>
          </a:p>
          <a:p>
            <a:pPr marL="633413" lvl="1" indent="-176213" algn="just">
              <a:lnSpc>
                <a:spcPct val="120000"/>
              </a:lnSpc>
              <a:buFont typeface="Arial" pitchFamily="34" charset="0"/>
              <a:buChar char="•"/>
              <a:defRPr/>
            </a:pPr>
            <a:r>
              <a:rPr lang="en-US" sz="2800" dirty="0" smtClean="0">
                <a:latin typeface="Trebuchet MS" pitchFamily="34" charset="0"/>
              </a:rPr>
              <a:t>Fear</a:t>
            </a:r>
            <a:r>
              <a:rPr lang="en-US" sz="2800" dirty="0">
                <a:latin typeface="Trebuchet MS" pitchFamily="34" charset="0"/>
              </a:rPr>
              <a:t>. </a:t>
            </a:r>
            <a:endParaRPr lang="en-US" sz="2800" dirty="0">
              <a:latin typeface="Trebuchet MS" pitchFamily="34" charset="0"/>
              <a:sym typeface="AGA Arabesque" pitchFamily="2" charset="2"/>
            </a:endParaRPr>
          </a:p>
          <a:p>
            <a:pPr marL="176213" indent="-176213" algn="just">
              <a:lnSpc>
                <a:spcPct val="120000"/>
              </a:lnSpc>
              <a:buFont typeface="Arial" pitchFamily="34" charset="0"/>
              <a:buChar char="•"/>
              <a:defRPr/>
            </a:pPr>
            <a:r>
              <a:rPr lang="en-US" sz="2800" dirty="0">
                <a:latin typeface="Trebuchet MS" pitchFamily="34" charset="0"/>
              </a:rPr>
              <a:t>Clear your mind of every thought besides his presence. </a:t>
            </a:r>
            <a:endParaRPr lang="en-US" sz="2800" dirty="0" smtClean="0">
              <a:latin typeface="Trebuchet MS" pitchFamily="34" charset="0"/>
            </a:endParaRPr>
          </a:p>
          <a:p>
            <a:pPr marL="265113" indent="-265113" algn="just">
              <a:lnSpc>
                <a:spcPct val="110000"/>
              </a:lnSpc>
              <a:buFont typeface="Arial" charset="0"/>
              <a:buChar char="•"/>
            </a:pPr>
            <a:r>
              <a:rPr lang="en-US" sz="2800" dirty="0" smtClean="0">
                <a:latin typeface="Trebuchet MS" pitchFamily="34" charset="0"/>
              </a:rPr>
              <a:t>Commence by reciting Salaam upon </a:t>
            </a:r>
            <a:r>
              <a:rPr lang="en-ZA" sz="2800" dirty="0" err="1" smtClean="0">
                <a:latin typeface="Trebuchet MS" pitchFamily="34" charset="0"/>
              </a:rPr>
              <a:t>Rasulullah</a:t>
            </a:r>
            <a:r>
              <a:rPr lang="en-ZA" sz="2800" dirty="0" smtClean="0">
                <a:latin typeface="Trebuchet MS" pitchFamily="34" charset="0"/>
              </a:rPr>
              <a:t> </a:t>
            </a:r>
            <a:r>
              <a:rPr lang="en-ZA" sz="2800" dirty="0" smtClean="0">
                <a:latin typeface="AGA Arabesque" pitchFamily="2" charset="2"/>
              </a:rPr>
              <a:t>r</a:t>
            </a:r>
            <a:r>
              <a:rPr lang="en-US" sz="2800" dirty="0" smtClean="0">
                <a:latin typeface="Trebuchet MS" pitchFamily="34" charset="0"/>
              </a:rPr>
              <a:t>. </a:t>
            </a:r>
          </a:p>
          <a:p>
            <a:pPr marL="176213" indent="-176213" algn="just">
              <a:lnSpc>
                <a:spcPct val="120000"/>
              </a:lnSpc>
              <a:defRPr/>
            </a:pPr>
            <a:endParaRPr lang="en-US" sz="2800" dirty="0" smtClean="0">
              <a:latin typeface="Trebuchet MS" pitchFamily="34" charset="0"/>
            </a:endParaRPr>
          </a:p>
        </p:txBody>
      </p:sp>
      <p:sp>
        <p:nvSpPr>
          <p:cNvPr id="24579" name="Text Box 5"/>
          <p:cNvSpPr txBox="1">
            <a:spLocks noChangeArrowheads="1"/>
          </p:cNvSpPr>
          <p:nvPr/>
        </p:nvSpPr>
        <p:spPr bwMode="auto">
          <a:xfrm>
            <a:off x="457200" y="817563"/>
            <a:ext cx="7467600" cy="554037"/>
          </a:xfrm>
          <a:prstGeom prst="rect">
            <a:avLst/>
          </a:prstGeom>
          <a:noFill/>
          <a:ln w="9525">
            <a:noFill/>
            <a:miter lim="800000"/>
            <a:headEnd/>
            <a:tailEnd/>
          </a:ln>
        </p:spPr>
        <p:txBody>
          <a:bodyPr>
            <a:spAutoFit/>
          </a:bodyPr>
          <a:lstStyle/>
          <a:p>
            <a:pPr>
              <a:spcBef>
                <a:spcPct val="50000"/>
              </a:spcBef>
            </a:pPr>
            <a:r>
              <a:rPr lang="en-ZA" sz="3000" b="1" dirty="0">
                <a:solidFill>
                  <a:srgbClr val="800000"/>
                </a:solidFill>
                <a:latin typeface="Trebuchet MS" pitchFamily="34" charset="0"/>
              </a:rPr>
              <a:t>Method of Salaam</a:t>
            </a:r>
            <a:endParaRPr lang="en-US" sz="3000" b="1" dirty="0">
              <a:solidFill>
                <a:srgbClr val="800000"/>
              </a:solidFill>
              <a:latin typeface="Trebuchet MS" pitchFamily="34" charset="0"/>
            </a:endParaRP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10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 calcmode="lin" valueType="num">
                                      <p:cBhvr additive="base">
                                        <p:cTn id="13" dur="10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pRg st="2" end="2"/>
                                            </p:txEl>
                                          </p:spTgt>
                                        </p:tgtEl>
                                        <p:attrNameLst>
                                          <p:attrName>style.visibility</p:attrName>
                                        </p:attrNameLst>
                                      </p:cBhvr>
                                      <p:to>
                                        <p:strVal val="visible"/>
                                      </p:to>
                                    </p:set>
                                    <p:anim calcmode="lin" valueType="num">
                                      <p:cBhvr additive="base">
                                        <p:cTn id="19" dur="10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6">
                                            <p:txEl>
                                              <p:pRg st="3" end="3"/>
                                            </p:txEl>
                                          </p:spTgt>
                                        </p:tgtEl>
                                        <p:attrNameLst>
                                          <p:attrName>style.visibility</p:attrName>
                                        </p:attrNameLst>
                                      </p:cBhvr>
                                      <p:to>
                                        <p:strVal val="visible"/>
                                      </p:to>
                                    </p:set>
                                    <p:anim calcmode="lin" valueType="num">
                                      <p:cBhvr additive="base">
                                        <p:cTn id="25" dur="1000" fill="hold"/>
                                        <p:tgtEl>
                                          <p:spTgt spid="16386">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63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386">
                                            <p:txEl>
                                              <p:pRg st="4" end="4"/>
                                            </p:txEl>
                                          </p:spTgt>
                                        </p:tgtEl>
                                        <p:attrNameLst>
                                          <p:attrName>style.visibility</p:attrName>
                                        </p:attrNameLst>
                                      </p:cBhvr>
                                      <p:to>
                                        <p:strVal val="visible"/>
                                      </p:to>
                                    </p:set>
                                    <p:anim calcmode="lin" valueType="num">
                                      <p:cBhvr additive="base">
                                        <p:cTn id="31" dur="1000" fill="hold"/>
                                        <p:tgtEl>
                                          <p:spTgt spid="16386">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63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386">
                                            <p:txEl>
                                              <p:pRg st="5" end="5"/>
                                            </p:txEl>
                                          </p:spTgt>
                                        </p:tgtEl>
                                        <p:attrNameLst>
                                          <p:attrName>style.visibility</p:attrName>
                                        </p:attrNameLst>
                                      </p:cBhvr>
                                      <p:to>
                                        <p:strVal val="visible"/>
                                      </p:to>
                                    </p:set>
                                    <p:anim calcmode="lin" valueType="num">
                                      <p:cBhvr additive="base">
                                        <p:cTn id="37" dur="1000" fill="hold"/>
                                        <p:tgtEl>
                                          <p:spTgt spid="16386">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1638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304800" y="1339850"/>
            <a:ext cx="8610600" cy="2979277"/>
          </a:xfrm>
          <a:prstGeom prst="rect">
            <a:avLst/>
          </a:prstGeom>
          <a:noFill/>
          <a:ln w="9525">
            <a:noFill/>
            <a:miter lim="800000"/>
            <a:headEnd/>
            <a:tailEnd/>
          </a:ln>
        </p:spPr>
        <p:txBody>
          <a:bodyPr>
            <a:spAutoFit/>
          </a:bodyPr>
          <a:lstStyle/>
          <a:p>
            <a:pPr marL="265113" indent="-265113" algn="just">
              <a:lnSpc>
                <a:spcPct val="110000"/>
              </a:lnSpc>
              <a:buFont typeface="Arial" charset="0"/>
              <a:buChar char="•"/>
            </a:pPr>
            <a:r>
              <a:rPr lang="en-US" sz="2800" dirty="0" smtClean="0">
                <a:latin typeface="Trebuchet MS" pitchFamily="34" charset="0"/>
              </a:rPr>
              <a:t>Do not shout your Salaam.</a:t>
            </a:r>
          </a:p>
          <a:p>
            <a:pPr marL="265113" indent="-265113" algn="just">
              <a:lnSpc>
                <a:spcPct val="110000"/>
              </a:lnSpc>
              <a:buFont typeface="Arial" charset="0"/>
              <a:buChar char="•"/>
            </a:pPr>
            <a:r>
              <a:rPr lang="en-US" sz="2800" dirty="0" smtClean="0">
                <a:latin typeface="Trebuchet MS" pitchFamily="34" charset="0"/>
              </a:rPr>
              <a:t>Convey Salaams of those who may have requested you to do so.</a:t>
            </a:r>
          </a:p>
          <a:p>
            <a:pPr marL="265113" indent="-265113" algn="just">
              <a:lnSpc>
                <a:spcPct val="110000"/>
              </a:lnSpc>
              <a:buFont typeface="Arial" charset="0"/>
              <a:buChar char="•"/>
            </a:pPr>
            <a:r>
              <a:rPr lang="en-US" sz="2800" dirty="0" smtClean="0">
                <a:latin typeface="Trebuchet MS" pitchFamily="34" charset="0"/>
              </a:rPr>
              <a:t>Request him for intercession on the Day of </a:t>
            </a:r>
            <a:r>
              <a:rPr lang="en-US" sz="2800" dirty="0" err="1" smtClean="0">
                <a:latin typeface="Trebuchet MS" pitchFamily="34" charset="0"/>
              </a:rPr>
              <a:t>Qiyaamah</a:t>
            </a:r>
            <a:r>
              <a:rPr lang="en-US" sz="2800" dirty="0" smtClean="0">
                <a:latin typeface="Trebuchet MS" pitchFamily="34" charset="0"/>
              </a:rPr>
              <a:t>.</a:t>
            </a:r>
          </a:p>
          <a:p>
            <a:pPr marL="176213" indent="-176213" algn="just">
              <a:lnSpc>
                <a:spcPct val="120000"/>
              </a:lnSpc>
              <a:buFont typeface="Arial" pitchFamily="34" charset="0"/>
              <a:buChar char="•"/>
              <a:defRPr/>
            </a:pPr>
            <a:endParaRPr lang="en-US" sz="2800" dirty="0" smtClean="0">
              <a:latin typeface="Trebuchet MS" pitchFamily="34" charset="0"/>
            </a:endParaRPr>
          </a:p>
        </p:txBody>
      </p:sp>
      <p:sp>
        <p:nvSpPr>
          <p:cNvPr id="24579" name="Text Box 5"/>
          <p:cNvSpPr txBox="1">
            <a:spLocks noChangeArrowheads="1"/>
          </p:cNvSpPr>
          <p:nvPr/>
        </p:nvSpPr>
        <p:spPr bwMode="auto">
          <a:xfrm>
            <a:off x="457200" y="817563"/>
            <a:ext cx="7467600" cy="554037"/>
          </a:xfrm>
          <a:prstGeom prst="rect">
            <a:avLst/>
          </a:prstGeom>
          <a:noFill/>
          <a:ln w="9525">
            <a:noFill/>
            <a:miter lim="800000"/>
            <a:headEnd/>
            <a:tailEnd/>
          </a:ln>
        </p:spPr>
        <p:txBody>
          <a:bodyPr>
            <a:spAutoFit/>
          </a:bodyPr>
          <a:lstStyle/>
          <a:p>
            <a:pPr>
              <a:spcBef>
                <a:spcPct val="50000"/>
              </a:spcBef>
            </a:pPr>
            <a:r>
              <a:rPr lang="en-ZA" sz="3000" b="1" dirty="0">
                <a:solidFill>
                  <a:srgbClr val="800000"/>
                </a:solidFill>
                <a:latin typeface="Trebuchet MS" pitchFamily="34" charset="0"/>
              </a:rPr>
              <a:t>Method of Salaam</a:t>
            </a:r>
            <a:endParaRPr lang="en-US" sz="3000" b="1" dirty="0">
              <a:solidFill>
                <a:srgbClr val="800000"/>
              </a:solidFill>
              <a:latin typeface="Trebuchet MS" pitchFamily="34" charset="0"/>
            </a:endParaRP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10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pRg st="1" end="1"/>
                                            </p:txEl>
                                          </p:spTgt>
                                        </p:tgtEl>
                                        <p:attrNameLst>
                                          <p:attrName>style.visibility</p:attrName>
                                        </p:attrNameLst>
                                      </p:cBhvr>
                                      <p:to>
                                        <p:strVal val="visible"/>
                                      </p:to>
                                    </p:set>
                                    <p:anim calcmode="lin" valueType="num">
                                      <p:cBhvr additive="base">
                                        <p:cTn id="13" dur="10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pRg st="2" end="2"/>
                                            </p:txEl>
                                          </p:spTgt>
                                        </p:tgtEl>
                                        <p:attrNameLst>
                                          <p:attrName>style.visibility</p:attrName>
                                        </p:attrNameLst>
                                      </p:cBhvr>
                                      <p:to>
                                        <p:strVal val="visible"/>
                                      </p:to>
                                    </p:set>
                                    <p:anim calcmode="lin" valueType="num">
                                      <p:cBhvr additive="base">
                                        <p:cTn id="19" dur="1000" fill="hold"/>
                                        <p:tgtEl>
                                          <p:spTgt spid="16386">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63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1143000" y="1143000"/>
            <a:ext cx="7467600" cy="366713"/>
          </a:xfrm>
          <a:prstGeom prst="rect">
            <a:avLst/>
          </a:prstGeom>
          <a:noFill/>
          <a:ln w="9525">
            <a:noFill/>
            <a:miter lim="800000"/>
            <a:headEnd/>
            <a:tailEnd/>
          </a:ln>
        </p:spPr>
        <p:txBody>
          <a:bodyPr>
            <a:spAutoFit/>
          </a:bodyPr>
          <a:lstStyle/>
          <a:p>
            <a:endParaRPr lang="en-US"/>
          </a:p>
        </p:txBody>
      </p:sp>
      <p:sp>
        <p:nvSpPr>
          <p:cNvPr id="27651" name="Rectangle 4"/>
          <p:cNvSpPr>
            <a:spLocks noChangeArrowheads="1"/>
          </p:cNvSpPr>
          <p:nvPr/>
        </p:nvSpPr>
        <p:spPr bwMode="auto">
          <a:xfrm>
            <a:off x="304800" y="914400"/>
            <a:ext cx="8458200" cy="4358116"/>
          </a:xfrm>
          <a:prstGeom prst="rect">
            <a:avLst/>
          </a:prstGeom>
          <a:noFill/>
          <a:ln w="9525">
            <a:noFill/>
            <a:miter lim="800000"/>
            <a:headEnd/>
            <a:tailEnd/>
          </a:ln>
        </p:spPr>
        <p:txBody>
          <a:bodyPr>
            <a:spAutoFit/>
          </a:bodyPr>
          <a:lstStyle/>
          <a:p>
            <a:pPr marL="265113" indent="-265113" algn="just">
              <a:lnSpc>
                <a:spcPct val="110000"/>
              </a:lnSpc>
              <a:buFont typeface="Arial" charset="0"/>
              <a:buChar char="•"/>
            </a:pPr>
            <a:r>
              <a:rPr lang="en-US" sz="2800" dirty="0" smtClean="0">
                <a:latin typeface="Trebuchet MS" pitchFamily="34" charset="0"/>
              </a:rPr>
              <a:t>After </a:t>
            </a:r>
            <a:r>
              <a:rPr lang="en-US" sz="2800" dirty="0">
                <a:latin typeface="Trebuchet MS" pitchFamily="34" charset="0"/>
              </a:rPr>
              <a:t>having greeted him, take a few steps towards the right </a:t>
            </a:r>
            <a:r>
              <a:rPr lang="en-US" sz="2800" dirty="0" smtClean="0">
                <a:latin typeface="Trebuchet MS" pitchFamily="34" charset="0"/>
              </a:rPr>
              <a:t>and </a:t>
            </a:r>
            <a:r>
              <a:rPr lang="en-US" sz="2800" dirty="0">
                <a:latin typeface="Trebuchet MS" pitchFamily="34" charset="0"/>
              </a:rPr>
              <a:t>say Salaam upon Abu </a:t>
            </a:r>
            <a:r>
              <a:rPr lang="en-US" sz="2800" dirty="0" err="1">
                <a:latin typeface="Trebuchet MS" pitchFamily="34" charset="0"/>
              </a:rPr>
              <a:t>Bakr</a:t>
            </a:r>
            <a:r>
              <a:rPr lang="en-US" sz="2800" dirty="0">
                <a:latin typeface="Trebuchet MS" pitchFamily="34" charset="0"/>
              </a:rPr>
              <a:t> (RA) &amp; </a:t>
            </a:r>
            <a:r>
              <a:rPr lang="en-US" sz="2800" dirty="0" err="1">
                <a:latin typeface="Trebuchet MS" pitchFamily="34" charset="0"/>
              </a:rPr>
              <a:t>Umar</a:t>
            </a:r>
            <a:r>
              <a:rPr lang="en-US" sz="2800" dirty="0">
                <a:latin typeface="Trebuchet MS" pitchFamily="34" charset="0"/>
              </a:rPr>
              <a:t> </a:t>
            </a:r>
            <a:r>
              <a:rPr lang="en-US" sz="2800" dirty="0">
                <a:latin typeface="AGA Arabesque" pitchFamily="2" charset="2"/>
              </a:rPr>
              <a:t>y</a:t>
            </a:r>
            <a:r>
              <a:rPr lang="en-US" sz="2800" dirty="0">
                <a:latin typeface="Trebuchet MS" pitchFamily="34" charset="0"/>
              </a:rPr>
              <a:t>. </a:t>
            </a:r>
            <a:endParaRPr lang="en-US" sz="2800" dirty="0" smtClean="0">
              <a:latin typeface="Trebuchet MS" pitchFamily="34" charset="0"/>
            </a:endParaRPr>
          </a:p>
          <a:p>
            <a:pPr marL="265113" indent="-265113" algn="just">
              <a:lnSpc>
                <a:spcPct val="110000"/>
              </a:lnSpc>
            </a:pPr>
            <a:endParaRPr lang="en-US" sz="2800" dirty="0">
              <a:latin typeface="Trebuchet MS" pitchFamily="34" charset="0"/>
            </a:endParaRPr>
          </a:p>
          <a:p>
            <a:pPr marL="265113" indent="-265113" algn="just">
              <a:lnSpc>
                <a:spcPct val="110000"/>
              </a:lnSpc>
              <a:buFont typeface="Arial" charset="0"/>
              <a:buChar char="•"/>
            </a:pPr>
            <a:r>
              <a:rPr lang="en-US" sz="2800" dirty="0">
                <a:latin typeface="Trebuchet MS" pitchFamily="34" charset="0"/>
              </a:rPr>
              <a:t>Make </a:t>
            </a:r>
            <a:r>
              <a:rPr lang="en-US" sz="2800" dirty="0" err="1">
                <a:latin typeface="Trebuchet MS" pitchFamily="34" charset="0"/>
              </a:rPr>
              <a:t>Du’a</a:t>
            </a:r>
            <a:r>
              <a:rPr lang="en-US" sz="2800" dirty="0">
                <a:latin typeface="Trebuchet MS" pitchFamily="34" charset="0"/>
              </a:rPr>
              <a:t> with great zeal and </a:t>
            </a:r>
            <a:r>
              <a:rPr lang="en-US" sz="2800" dirty="0" err="1">
                <a:latin typeface="Trebuchet MS" pitchFamily="34" charset="0"/>
              </a:rPr>
              <a:t>fervour</a:t>
            </a:r>
            <a:r>
              <a:rPr lang="en-US" sz="2800" dirty="0">
                <a:latin typeface="Trebuchet MS" pitchFamily="34" charset="0"/>
              </a:rPr>
              <a:t> for yourself, your family, relatives and the </a:t>
            </a:r>
            <a:r>
              <a:rPr lang="en-US" sz="2800" dirty="0" err="1" smtClean="0">
                <a:latin typeface="Trebuchet MS" pitchFamily="34" charset="0"/>
              </a:rPr>
              <a:t>Ummah</a:t>
            </a:r>
            <a:r>
              <a:rPr lang="en-US" sz="2800" dirty="0" smtClean="0">
                <a:latin typeface="Trebuchet MS" pitchFamily="34" charset="0"/>
              </a:rPr>
              <a:t> as </a:t>
            </a:r>
            <a:r>
              <a:rPr lang="en-US" sz="2800" dirty="0">
                <a:latin typeface="Trebuchet MS" pitchFamily="34" charset="0"/>
              </a:rPr>
              <a:t>it is a moment of acceptance</a:t>
            </a:r>
            <a:r>
              <a:rPr lang="en-US" sz="2800" dirty="0" smtClean="0">
                <a:latin typeface="Trebuchet MS" pitchFamily="34" charset="0"/>
              </a:rPr>
              <a:t>.</a:t>
            </a:r>
          </a:p>
          <a:p>
            <a:pPr marL="265113" indent="-265113" algn="just">
              <a:lnSpc>
                <a:spcPct val="110000"/>
              </a:lnSpc>
            </a:pPr>
            <a:endParaRPr lang="en-US" sz="2800" dirty="0">
              <a:latin typeface="Trebuchet MS" pitchFamily="34" charset="0"/>
            </a:endParaRPr>
          </a:p>
          <a:p>
            <a:pPr marL="265113" indent="-265113" algn="just">
              <a:lnSpc>
                <a:spcPct val="110000"/>
              </a:lnSpc>
              <a:buFont typeface="Arial" charset="0"/>
              <a:buChar char="•"/>
            </a:pPr>
            <a:r>
              <a:rPr lang="en-US" sz="2800" dirty="0">
                <a:latin typeface="Trebuchet MS" pitchFamily="34" charset="0"/>
              </a:rPr>
              <a:t>In this way the Salam is completed.</a:t>
            </a: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2" end="2"/>
                                            </p:txEl>
                                          </p:spTgt>
                                        </p:tgtEl>
                                        <p:attrNameLst>
                                          <p:attrName>style.visibility</p:attrName>
                                        </p:attrNameLst>
                                      </p:cBhvr>
                                      <p:to>
                                        <p:strVal val="visible"/>
                                      </p:to>
                                    </p:set>
                                    <p:anim calcmode="lin" valueType="num">
                                      <p:cBhvr additive="base">
                                        <p:cTn id="13" dur="10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4" end="4"/>
                                            </p:txEl>
                                          </p:spTgt>
                                        </p:tgtEl>
                                        <p:attrNameLst>
                                          <p:attrName>style.visibility</p:attrName>
                                        </p:attrNameLst>
                                      </p:cBhvr>
                                      <p:to>
                                        <p:strVal val="visible"/>
                                      </p:to>
                                    </p:set>
                                    <p:anim calcmode="lin" valueType="num">
                                      <p:cBhvr additive="base">
                                        <p:cTn id="19"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457200"/>
            <a:ext cx="8458200" cy="914400"/>
          </a:xfrm>
        </p:spPr>
        <p:txBody>
          <a:bodyPr/>
          <a:lstStyle/>
          <a:p>
            <a:pPr eaLnBrk="1" hangingPunct="1"/>
            <a:r>
              <a:rPr lang="en-ZA" sz="3000" b="1" smtClean="0">
                <a:solidFill>
                  <a:srgbClr val="800000"/>
                </a:solidFill>
                <a:latin typeface="Trebuchet MS" pitchFamily="34" charset="0"/>
              </a:rPr>
              <a:t>Entrance to House of Rasulullah</a:t>
            </a:r>
            <a:r>
              <a:rPr lang="en-ZA" sz="3000" b="1" smtClean="0">
                <a:latin typeface="Trebuchet MS" pitchFamily="34" charset="0"/>
              </a:rPr>
              <a:t> </a:t>
            </a:r>
            <a:r>
              <a:rPr lang="en-ZA" sz="3000" smtClean="0">
                <a:solidFill>
                  <a:srgbClr val="800000"/>
                </a:solidFill>
                <a:latin typeface="Trebuchet MS" pitchFamily="34" charset="0"/>
                <a:sym typeface="AGA Arabesque" pitchFamily="2" charset="2"/>
              </a:rPr>
              <a:t></a:t>
            </a:r>
          </a:p>
        </p:txBody>
      </p:sp>
      <p:pic>
        <p:nvPicPr>
          <p:cNvPr id="32771" name="Picture 5"/>
          <p:cNvPicPr>
            <a:picLocks noChangeAspect="1" noChangeArrowheads="1"/>
          </p:cNvPicPr>
          <p:nvPr/>
        </p:nvPicPr>
        <p:blipFill>
          <a:blip r:embed="rId2" cstate="print"/>
          <a:srcRect/>
          <a:stretch>
            <a:fillRect/>
          </a:stretch>
        </p:blipFill>
        <p:spPr bwMode="auto">
          <a:xfrm>
            <a:off x="685800" y="1500188"/>
            <a:ext cx="7620000" cy="51292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228600" y="838200"/>
            <a:ext cx="3352800" cy="1524000"/>
          </a:xfrm>
        </p:spPr>
        <p:txBody>
          <a:bodyPr>
            <a:noAutofit/>
          </a:bodyPr>
          <a:lstStyle/>
          <a:p>
            <a:pPr eaLnBrk="1" fontAlgn="auto" hangingPunct="1">
              <a:spcAft>
                <a:spcPts val="0"/>
              </a:spcAft>
              <a:defRPr/>
            </a:pPr>
            <a:r>
              <a:rPr lang="en-US" sz="3000" b="1" dirty="0" smtClean="0">
                <a:latin typeface="Trebuchet MS" pitchFamily="34" charset="0"/>
              </a:rPr>
              <a:t>Approaching </a:t>
            </a:r>
            <a:br>
              <a:rPr lang="en-US" sz="3000" b="1" dirty="0" smtClean="0">
                <a:latin typeface="Trebuchet MS" pitchFamily="34" charset="0"/>
              </a:rPr>
            </a:br>
            <a:r>
              <a:rPr lang="en-US" sz="3000" b="1" dirty="0" smtClean="0">
                <a:latin typeface="Trebuchet MS" pitchFamily="34" charset="0"/>
              </a:rPr>
              <a:t>the Ladies’ Entrance</a:t>
            </a:r>
            <a:endParaRPr lang="en-GB" sz="3000" b="1" dirty="0" smtClean="0">
              <a:latin typeface="Trebuchet MS" pitchFamily="34" charset="0"/>
            </a:endParaRPr>
          </a:p>
        </p:txBody>
      </p:sp>
      <p:pic>
        <p:nvPicPr>
          <p:cNvPr id="37891" name="Picture 3" descr="F1020058"/>
          <p:cNvPicPr>
            <a:picLocks noChangeAspect="1" noChangeArrowheads="1"/>
          </p:cNvPicPr>
          <p:nvPr/>
        </p:nvPicPr>
        <p:blipFill>
          <a:blip r:embed="rId2" cstate="print"/>
          <a:srcRect t="10966" r="2778" b="4300"/>
          <a:stretch>
            <a:fillRect/>
          </a:stretch>
        </p:blipFill>
        <p:spPr bwMode="auto">
          <a:xfrm>
            <a:off x="2616200" y="914400"/>
            <a:ext cx="6223000" cy="3733800"/>
          </a:xfrm>
          <a:prstGeom prst="rect">
            <a:avLst/>
          </a:prstGeom>
          <a:ln>
            <a:noFill/>
          </a:ln>
          <a:effectLst>
            <a:outerShdw blurRad="292100" dist="139700" dir="2700000" algn="tl" rotWithShape="0">
              <a:srgbClr val="333333">
                <a:alpha val="65000"/>
              </a:srgbClr>
            </a:outerShdw>
          </a:effectLst>
        </p:spPr>
      </p:pic>
      <p:sp>
        <p:nvSpPr>
          <p:cNvPr id="27652" name="Text Box 5"/>
          <p:cNvSpPr txBox="1">
            <a:spLocks noChangeArrowheads="1"/>
          </p:cNvSpPr>
          <p:nvPr/>
        </p:nvSpPr>
        <p:spPr bwMode="auto">
          <a:xfrm>
            <a:off x="304800" y="4800600"/>
            <a:ext cx="8610600" cy="1784350"/>
          </a:xfrm>
          <a:prstGeom prst="rect">
            <a:avLst/>
          </a:prstGeom>
          <a:noFill/>
          <a:ln w="9525">
            <a:noFill/>
            <a:miter lim="800000"/>
            <a:headEnd/>
            <a:tailEnd/>
          </a:ln>
        </p:spPr>
        <p:txBody>
          <a:bodyPr>
            <a:spAutoFit/>
          </a:bodyPr>
          <a:lstStyle/>
          <a:p>
            <a:pPr algn="just"/>
            <a:r>
              <a:rPr lang="en-US" sz="2200">
                <a:latin typeface="Trebuchet MS" pitchFamily="34" charset="0"/>
              </a:rPr>
              <a:t>Females should follow the same procedure of Salaam except that they may not be able to enter through Baab-Jibreel and will not be able to offer Salaam in front of the blessed grave. They should observe the same method from the closest position available to them (the head side, feet side or from the rear of Rawdha). </a:t>
            </a:r>
          </a:p>
        </p:txBody>
      </p:sp>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a:xfrm>
            <a:off x="457200" y="704088"/>
            <a:ext cx="8305800" cy="515112"/>
          </a:xfrm>
        </p:spPr>
        <p:txBody>
          <a:bodyPr/>
          <a:lstStyle/>
          <a:p>
            <a:pPr eaLnBrk="1" fontAlgn="auto" hangingPunct="1">
              <a:spcAft>
                <a:spcPts val="0"/>
              </a:spcAft>
              <a:defRPr/>
            </a:pPr>
            <a:r>
              <a:rPr lang="en-US" sz="3000" b="1" dirty="0" smtClean="0">
                <a:solidFill>
                  <a:srgbClr val="800000"/>
                </a:solidFill>
                <a:latin typeface="Trebuchet MS" pitchFamily="34" charset="0"/>
              </a:rPr>
              <a:t>Ladies’ </a:t>
            </a:r>
            <a:r>
              <a:rPr lang="en-US" sz="3000" b="1" dirty="0" err="1" smtClean="0">
                <a:solidFill>
                  <a:srgbClr val="800000"/>
                </a:solidFill>
                <a:latin typeface="Trebuchet MS" pitchFamily="34" charset="0"/>
              </a:rPr>
              <a:t>Salah</a:t>
            </a:r>
            <a:r>
              <a:rPr lang="en-US" sz="3000" b="1" dirty="0" smtClean="0">
                <a:solidFill>
                  <a:srgbClr val="800000"/>
                </a:solidFill>
                <a:latin typeface="Trebuchet MS" pitchFamily="34" charset="0"/>
              </a:rPr>
              <a:t> Areas</a:t>
            </a:r>
            <a:endParaRPr lang="en-GB" sz="3000" b="1" dirty="0" smtClean="0">
              <a:solidFill>
                <a:srgbClr val="800000"/>
              </a:solidFill>
              <a:latin typeface="Trebuchet MS" pitchFamily="34" charset="0"/>
            </a:endParaRPr>
          </a:p>
        </p:txBody>
      </p:sp>
      <p:pic>
        <p:nvPicPr>
          <p:cNvPr id="28675" name="Picture 3" descr="F1020042"/>
          <p:cNvPicPr>
            <a:picLocks noChangeAspect="1" noChangeArrowheads="1"/>
          </p:cNvPicPr>
          <p:nvPr/>
        </p:nvPicPr>
        <p:blipFill>
          <a:blip r:embed="rId2" cstate="print"/>
          <a:srcRect/>
          <a:stretch>
            <a:fillRect/>
          </a:stretch>
        </p:blipFill>
        <p:spPr bwMode="auto">
          <a:xfrm>
            <a:off x="685800" y="1295400"/>
            <a:ext cx="7637463" cy="5278438"/>
          </a:xfrm>
          <a:prstGeom prst="rect">
            <a:avLst/>
          </a:prstGeom>
          <a:noFill/>
          <a:ln w="9525">
            <a:noFill/>
            <a:miter lim="800000"/>
            <a:headEnd/>
            <a:tailEnd/>
          </a:ln>
        </p:spPr>
      </p:pic>
      <p:sp>
        <p:nvSpPr>
          <p:cNvPr id="38917" name="Rectangle 5"/>
          <p:cNvSpPr>
            <a:spLocks noChangeArrowheads="1"/>
          </p:cNvSpPr>
          <p:nvPr/>
        </p:nvSpPr>
        <p:spPr bwMode="auto">
          <a:xfrm>
            <a:off x="6022975" y="4576763"/>
            <a:ext cx="1749425" cy="1138237"/>
          </a:xfrm>
          <a:prstGeom prst="rect">
            <a:avLst/>
          </a:prstGeom>
          <a:solidFill>
            <a:schemeClr val="accent1"/>
          </a:solidFill>
          <a:ln w="9525">
            <a:solidFill>
              <a:schemeClr val="tx1"/>
            </a:solidFill>
            <a:miter lim="800000"/>
            <a:headEnd/>
            <a:tailEnd/>
          </a:ln>
        </p:spPr>
        <p:txBody>
          <a:bodyPr wrap="none" anchor="ctr"/>
          <a:lstStyle/>
          <a:p>
            <a:endParaRPr lang="en-ZA"/>
          </a:p>
        </p:txBody>
      </p:sp>
      <p:sp>
        <p:nvSpPr>
          <p:cNvPr id="38918" name="Rectangle 6"/>
          <p:cNvSpPr>
            <a:spLocks noChangeArrowheads="1"/>
          </p:cNvSpPr>
          <p:nvPr/>
        </p:nvSpPr>
        <p:spPr bwMode="auto">
          <a:xfrm>
            <a:off x="2057400" y="4191000"/>
            <a:ext cx="1295400" cy="1447800"/>
          </a:xfrm>
          <a:prstGeom prst="rect">
            <a:avLst/>
          </a:prstGeom>
          <a:solidFill>
            <a:schemeClr val="accent1"/>
          </a:solidFill>
          <a:ln w="9525">
            <a:solidFill>
              <a:schemeClr val="tx1"/>
            </a:solidFill>
            <a:miter lim="800000"/>
            <a:headEnd/>
            <a:tailEnd/>
          </a:ln>
        </p:spPr>
        <p:txBody>
          <a:bodyPr wrap="none" anchor="ctr"/>
          <a:lstStyle/>
          <a:p>
            <a:endParaRPr lang="en-ZA"/>
          </a:p>
        </p:txBody>
      </p:sp>
      <p:sp>
        <p:nvSpPr>
          <p:cNvPr id="38919" name="Rectangle 7"/>
          <p:cNvSpPr>
            <a:spLocks noChangeArrowheads="1"/>
          </p:cNvSpPr>
          <p:nvPr/>
        </p:nvSpPr>
        <p:spPr bwMode="auto">
          <a:xfrm>
            <a:off x="1219200" y="4876800"/>
            <a:ext cx="838200" cy="762000"/>
          </a:xfrm>
          <a:prstGeom prst="rect">
            <a:avLst/>
          </a:prstGeom>
          <a:solidFill>
            <a:schemeClr val="accent1"/>
          </a:solidFill>
          <a:ln w="9525">
            <a:solidFill>
              <a:schemeClr val="tx1"/>
            </a:solidFill>
            <a:miter lim="800000"/>
            <a:headEnd/>
            <a:tailEnd/>
          </a:ln>
        </p:spPr>
        <p:txBody>
          <a:bodyPr wrap="none" anchor="ctr"/>
          <a:lstStyle/>
          <a:p>
            <a:endParaRPr lang="en-ZA"/>
          </a:p>
        </p:txBody>
      </p:sp>
      <p:sp>
        <p:nvSpPr>
          <p:cNvPr id="38920" name="AutoShape 8"/>
          <p:cNvSpPr>
            <a:spLocks noChangeArrowheads="1"/>
          </p:cNvSpPr>
          <p:nvPr/>
        </p:nvSpPr>
        <p:spPr bwMode="auto">
          <a:xfrm rot="10800000">
            <a:off x="6400800" y="5867400"/>
            <a:ext cx="533400" cy="609600"/>
          </a:xfrm>
          <a:prstGeom prst="downArrow">
            <a:avLst>
              <a:gd name="adj1" fmla="val 50000"/>
              <a:gd name="adj2" fmla="val 28571"/>
            </a:avLst>
          </a:prstGeom>
          <a:solidFill>
            <a:schemeClr val="accent1"/>
          </a:solidFill>
          <a:ln w="9525">
            <a:solidFill>
              <a:schemeClr val="tx1"/>
            </a:solidFill>
            <a:miter lim="800000"/>
            <a:headEnd/>
            <a:tailEnd/>
          </a:ln>
        </p:spPr>
        <p:txBody>
          <a:bodyPr wrap="none" anchor="ctr"/>
          <a:lstStyle/>
          <a:p>
            <a:endParaRPr lang="en-ZA"/>
          </a:p>
        </p:txBody>
      </p:sp>
      <p:sp>
        <p:nvSpPr>
          <p:cNvPr id="38921" name="AutoShape 9"/>
          <p:cNvSpPr>
            <a:spLocks noChangeArrowheads="1"/>
          </p:cNvSpPr>
          <p:nvPr/>
        </p:nvSpPr>
        <p:spPr bwMode="auto">
          <a:xfrm rot="10800000">
            <a:off x="2359025" y="5791200"/>
            <a:ext cx="533400" cy="609600"/>
          </a:xfrm>
          <a:prstGeom prst="downArrow">
            <a:avLst>
              <a:gd name="adj1" fmla="val 50000"/>
              <a:gd name="adj2" fmla="val 28571"/>
            </a:avLst>
          </a:prstGeom>
          <a:solidFill>
            <a:schemeClr val="accent1"/>
          </a:solidFill>
          <a:ln w="9525">
            <a:solidFill>
              <a:schemeClr val="tx1"/>
            </a:solidFill>
            <a:miter lim="800000"/>
            <a:headEnd/>
            <a:tailEnd/>
          </a:ln>
        </p:spPr>
        <p:txBody>
          <a:bodyPr wrap="none" anchor="ctr"/>
          <a:lstStyle/>
          <a:p>
            <a:endParaRPr lang="en-ZA"/>
          </a:p>
        </p:txBody>
      </p:sp>
      <p:sp>
        <p:nvSpPr>
          <p:cNvPr id="38922" name="AutoShape 10"/>
          <p:cNvSpPr>
            <a:spLocks noChangeArrowheads="1"/>
          </p:cNvSpPr>
          <p:nvPr/>
        </p:nvSpPr>
        <p:spPr bwMode="auto">
          <a:xfrm rot="10800000">
            <a:off x="381000" y="4906963"/>
            <a:ext cx="533400" cy="457200"/>
          </a:xfrm>
          <a:prstGeom prst="leftArrow">
            <a:avLst>
              <a:gd name="adj1" fmla="val 50000"/>
              <a:gd name="adj2" fmla="val 29167"/>
            </a:avLst>
          </a:prstGeom>
          <a:solidFill>
            <a:schemeClr val="accent1"/>
          </a:solidFill>
          <a:ln w="9525">
            <a:solidFill>
              <a:schemeClr val="tx1"/>
            </a:solidFill>
            <a:miter lim="800000"/>
            <a:headEnd/>
            <a:tailEnd/>
          </a:ln>
        </p:spPr>
        <p:txBody>
          <a:bodyPr wrap="none" anchor="ctr"/>
          <a:lstStyle/>
          <a:p>
            <a:endParaRPr lang="en-ZA"/>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1000" fill="hold"/>
                                        <p:tgtEl>
                                          <p:spTgt spid="38917"/>
                                        </p:tgtEl>
                                        <p:attrNameLst>
                                          <p:attrName>ppt_x</p:attrName>
                                        </p:attrNameLst>
                                      </p:cBhvr>
                                      <p:tavLst>
                                        <p:tav tm="0">
                                          <p:val>
                                            <p:strVal val="#ppt_x"/>
                                          </p:val>
                                        </p:tav>
                                        <p:tav tm="100000">
                                          <p:val>
                                            <p:strVal val="#ppt_x"/>
                                          </p:val>
                                        </p:tav>
                                      </p:tavLst>
                                    </p:anim>
                                    <p:anim calcmode="lin" valueType="num">
                                      <p:cBhvr additive="base">
                                        <p:cTn id="8" dur="1000" fill="hold"/>
                                        <p:tgtEl>
                                          <p:spTgt spid="389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918"/>
                                        </p:tgtEl>
                                        <p:attrNameLst>
                                          <p:attrName>style.visibility</p:attrName>
                                        </p:attrNameLst>
                                      </p:cBhvr>
                                      <p:to>
                                        <p:strVal val="visible"/>
                                      </p:to>
                                    </p:set>
                                    <p:anim calcmode="lin" valueType="num">
                                      <p:cBhvr additive="base">
                                        <p:cTn id="11" dur="1000" fill="hold"/>
                                        <p:tgtEl>
                                          <p:spTgt spid="38918"/>
                                        </p:tgtEl>
                                        <p:attrNameLst>
                                          <p:attrName>ppt_x</p:attrName>
                                        </p:attrNameLst>
                                      </p:cBhvr>
                                      <p:tavLst>
                                        <p:tav tm="0">
                                          <p:val>
                                            <p:strVal val="#ppt_x"/>
                                          </p:val>
                                        </p:tav>
                                        <p:tav tm="100000">
                                          <p:val>
                                            <p:strVal val="#ppt_x"/>
                                          </p:val>
                                        </p:tav>
                                      </p:tavLst>
                                    </p:anim>
                                    <p:anim calcmode="lin" valueType="num">
                                      <p:cBhvr additive="base">
                                        <p:cTn id="12" dur="1000" fill="hold"/>
                                        <p:tgtEl>
                                          <p:spTgt spid="389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919"/>
                                        </p:tgtEl>
                                        <p:attrNameLst>
                                          <p:attrName>style.visibility</p:attrName>
                                        </p:attrNameLst>
                                      </p:cBhvr>
                                      <p:to>
                                        <p:strVal val="visible"/>
                                      </p:to>
                                    </p:set>
                                    <p:anim calcmode="lin" valueType="num">
                                      <p:cBhvr additive="base">
                                        <p:cTn id="15" dur="1000" fill="hold"/>
                                        <p:tgtEl>
                                          <p:spTgt spid="38919"/>
                                        </p:tgtEl>
                                        <p:attrNameLst>
                                          <p:attrName>ppt_x</p:attrName>
                                        </p:attrNameLst>
                                      </p:cBhvr>
                                      <p:tavLst>
                                        <p:tav tm="0">
                                          <p:val>
                                            <p:strVal val="#ppt_x"/>
                                          </p:val>
                                        </p:tav>
                                        <p:tav tm="100000">
                                          <p:val>
                                            <p:strVal val="#ppt_x"/>
                                          </p:val>
                                        </p:tav>
                                      </p:tavLst>
                                    </p:anim>
                                    <p:anim calcmode="lin" valueType="num">
                                      <p:cBhvr additive="base">
                                        <p:cTn id="16" dur="1000" fill="hold"/>
                                        <p:tgtEl>
                                          <p:spTgt spid="389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additive="base">
                                        <p:cTn id="19" dur="1000" fill="hold"/>
                                        <p:tgtEl>
                                          <p:spTgt spid="38920"/>
                                        </p:tgtEl>
                                        <p:attrNameLst>
                                          <p:attrName>ppt_x</p:attrName>
                                        </p:attrNameLst>
                                      </p:cBhvr>
                                      <p:tavLst>
                                        <p:tav tm="0">
                                          <p:val>
                                            <p:strVal val="#ppt_x"/>
                                          </p:val>
                                        </p:tav>
                                        <p:tav tm="100000">
                                          <p:val>
                                            <p:strVal val="#ppt_x"/>
                                          </p:val>
                                        </p:tav>
                                      </p:tavLst>
                                    </p:anim>
                                    <p:anim calcmode="lin" valueType="num">
                                      <p:cBhvr additive="base">
                                        <p:cTn id="20" dur="1000" fill="hold"/>
                                        <p:tgtEl>
                                          <p:spTgt spid="389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8921"/>
                                        </p:tgtEl>
                                        <p:attrNameLst>
                                          <p:attrName>style.visibility</p:attrName>
                                        </p:attrNameLst>
                                      </p:cBhvr>
                                      <p:to>
                                        <p:strVal val="visible"/>
                                      </p:to>
                                    </p:set>
                                    <p:anim calcmode="lin" valueType="num">
                                      <p:cBhvr additive="base">
                                        <p:cTn id="23" dur="1000" fill="hold"/>
                                        <p:tgtEl>
                                          <p:spTgt spid="38921"/>
                                        </p:tgtEl>
                                        <p:attrNameLst>
                                          <p:attrName>ppt_x</p:attrName>
                                        </p:attrNameLst>
                                      </p:cBhvr>
                                      <p:tavLst>
                                        <p:tav tm="0">
                                          <p:val>
                                            <p:strVal val="#ppt_x"/>
                                          </p:val>
                                        </p:tav>
                                        <p:tav tm="100000">
                                          <p:val>
                                            <p:strVal val="#ppt_x"/>
                                          </p:val>
                                        </p:tav>
                                      </p:tavLst>
                                    </p:anim>
                                    <p:anim calcmode="lin" valueType="num">
                                      <p:cBhvr additive="base">
                                        <p:cTn id="24" dur="1000" fill="hold"/>
                                        <p:tgtEl>
                                          <p:spTgt spid="389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8922"/>
                                        </p:tgtEl>
                                        <p:attrNameLst>
                                          <p:attrName>style.visibility</p:attrName>
                                        </p:attrNameLst>
                                      </p:cBhvr>
                                      <p:to>
                                        <p:strVal val="visible"/>
                                      </p:to>
                                    </p:set>
                                    <p:anim calcmode="lin" valueType="num">
                                      <p:cBhvr additive="base">
                                        <p:cTn id="27" dur="1000" fill="hold"/>
                                        <p:tgtEl>
                                          <p:spTgt spid="38922"/>
                                        </p:tgtEl>
                                        <p:attrNameLst>
                                          <p:attrName>ppt_x</p:attrName>
                                        </p:attrNameLst>
                                      </p:cBhvr>
                                      <p:tavLst>
                                        <p:tav tm="0">
                                          <p:val>
                                            <p:strVal val="#ppt_x"/>
                                          </p:val>
                                        </p:tav>
                                        <p:tav tm="100000">
                                          <p:val>
                                            <p:strVal val="#ppt_x"/>
                                          </p:val>
                                        </p:tav>
                                      </p:tavLst>
                                    </p:anim>
                                    <p:anim calcmode="lin" valueType="num">
                                      <p:cBhvr additive="base">
                                        <p:cTn id="28" dur="1000" fill="hold"/>
                                        <p:tgtEl>
                                          <p:spTgt spid="38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animBg="1"/>
      <p:bldP spid="38918" grpId="0" animBg="1"/>
      <p:bldP spid="38919" grpId="0" animBg="1"/>
      <p:bldP spid="38920" grpId="0" animBg="1"/>
      <p:bldP spid="38921" grpId="0" animBg="1"/>
      <p:bldP spid="389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8" name="Picture 11" descr="madinah6"/>
          <p:cNvPicPr>
            <a:picLocks noGrp="1" noChangeAspect="1" noChangeArrowheads="1"/>
          </p:cNvPicPr>
          <p:nvPr>
            <p:ph sz="quarter" idx="4"/>
          </p:nvPr>
        </p:nvPicPr>
        <p:blipFill>
          <a:blip r:embed="rId2" cstate="print"/>
          <a:srcRect/>
          <a:stretch>
            <a:fillRect/>
          </a:stretch>
        </p:blipFill>
        <p:spPr>
          <a:xfrm>
            <a:off x="3886200" y="3505200"/>
            <a:ext cx="4711700" cy="3048000"/>
          </a:xfrm>
          <a:effectLst>
            <a:outerShdw blurRad="292100" dist="139700" dir="2700000" algn="tl" rotWithShape="0">
              <a:srgbClr val="333333">
                <a:alpha val="65000"/>
              </a:srgbClr>
            </a:outerShdw>
          </a:effectLst>
        </p:spPr>
      </p:pic>
      <p:sp>
        <p:nvSpPr>
          <p:cNvPr id="29699" name="Rectangle 2"/>
          <p:cNvSpPr>
            <a:spLocks noGrp="1" noChangeArrowheads="1"/>
          </p:cNvSpPr>
          <p:nvPr>
            <p:ph type="title" sz="quarter"/>
          </p:nvPr>
        </p:nvSpPr>
        <p:spPr>
          <a:xfrm>
            <a:off x="457200" y="274638"/>
            <a:ext cx="8229600" cy="868362"/>
          </a:xfrm>
        </p:spPr>
        <p:txBody>
          <a:bodyPr/>
          <a:lstStyle/>
          <a:p>
            <a:pPr eaLnBrk="1" hangingPunct="1"/>
            <a:r>
              <a:rPr lang="en-US" sz="3000" b="1" smtClean="0">
                <a:solidFill>
                  <a:srgbClr val="800000"/>
                </a:solidFill>
                <a:latin typeface="Trebuchet MS" pitchFamily="34" charset="0"/>
              </a:rPr>
              <a:t>Views of Masjid An Nabawi</a:t>
            </a:r>
          </a:p>
        </p:txBody>
      </p:sp>
      <p:pic>
        <p:nvPicPr>
          <p:cNvPr id="33795" name="Picture 8" descr="Inside Masjid Nabawi"/>
          <p:cNvPicPr>
            <a:picLocks noGrp="1" noChangeAspect="1" noChangeArrowheads="1"/>
          </p:cNvPicPr>
          <p:nvPr>
            <p:ph sz="quarter" idx="1"/>
          </p:nvPr>
        </p:nvPicPr>
        <p:blipFill>
          <a:blip r:embed="rId3" cstate="print"/>
          <a:srcRect/>
          <a:stretch>
            <a:fillRect/>
          </a:stretch>
        </p:blipFill>
        <p:spPr>
          <a:xfrm>
            <a:off x="304800" y="1295400"/>
            <a:ext cx="4419600" cy="2725738"/>
          </a:xfrm>
          <a:effectLst>
            <a:outerShdw blurRad="292100" dist="139700" dir="2700000" algn="tl" rotWithShape="0">
              <a:srgbClr val="333333">
                <a:alpha val="65000"/>
              </a:srgbClr>
            </a:outerShdw>
          </a:effectLst>
        </p:spPr>
      </p:pic>
      <p:pic>
        <p:nvPicPr>
          <p:cNvPr id="33796" name="Picture 9" descr="Masjid Nabawi 03 Umbrellas"/>
          <p:cNvPicPr>
            <a:picLocks noGrp="1" noChangeAspect="1" noChangeArrowheads="1"/>
          </p:cNvPicPr>
          <p:nvPr>
            <p:ph sz="quarter" idx="2"/>
          </p:nvPr>
        </p:nvPicPr>
        <p:blipFill>
          <a:blip r:embed="rId4" cstate="print"/>
          <a:stretch>
            <a:fillRect/>
          </a:stretch>
        </p:blipFill>
        <p:spPr>
          <a:xfrm>
            <a:off x="5334000" y="838200"/>
            <a:ext cx="3271838" cy="2185988"/>
          </a:xfrm>
          <a:effectLst>
            <a:outerShdw blurRad="292100" dist="139700" dir="2700000" algn="tl" rotWithShape="0">
              <a:srgbClr val="333333">
                <a:alpha val="65000"/>
              </a:srgbClr>
            </a:outerShdw>
          </a:effectLst>
        </p:spPr>
      </p:pic>
      <p:pic>
        <p:nvPicPr>
          <p:cNvPr id="31750" name="Picture 6"/>
          <p:cNvPicPr>
            <a:picLocks noChangeAspect="1" noChangeArrowheads="1"/>
          </p:cNvPicPr>
          <p:nvPr/>
        </p:nvPicPr>
        <p:blipFill>
          <a:blip r:embed="rId5" cstate="print"/>
          <a:srcRect/>
          <a:stretch>
            <a:fillRect/>
          </a:stretch>
        </p:blipFill>
        <p:spPr bwMode="auto">
          <a:xfrm>
            <a:off x="381000" y="4324350"/>
            <a:ext cx="2971800" cy="22288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descr="H:\new\outside madinah.bmp"/>
          <p:cNvPicPr>
            <a:picLocks noChangeAspect="1" noChangeArrowheads="1"/>
          </p:cNvPicPr>
          <p:nvPr/>
        </p:nvPicPr>
        <p:blipFill>
          <a:blip r:embed="rId2" cstate="print"/>
          <a:srcRect b="8360"/>
          <a:stretch>
            <a:fillRect/>
          </a:stretch>
        </p:blipFill>
        <p:spPr bwMode="auto">
          <a:xfrm>
            <a:off x="889000" y="1327150"/>
            <a:ext cx="7493000" cy="5149850"/>
          </a:xfrm>
          <a:prstGeom prst="rect">
            <a:avLst/>
          </a:prstGeom>
          <a:ln>
            <a:noFill/>
          </a:ln>
          <a:effectLst>
            <a:outerShdw blurRad="292100" dist="139700" dir="2700000" algn="tl" rotWithShape="0">
              <a:srgbClr val="333333">
                <a:alpha val="65000"/>
              </a:srgbClr>
            </a:outerShdw>
          </a:effectLst>
        </p:spPr>
      </p:pic>
      <p:sp>
        <p:nvSpPr>
          <p:cNvPr id="25603" name="Rectangle 2"/>
          <p:cNvSpPr>
            <a:spLocks noGrp="1" noRot="1" noChangeArrowheads="1"/>
          </p:cNvSpPr>
          <p:nvPr>
            <p:ph type="title"/>
          </p:nvPr>
        </p:nvSpPr>
        <p:spPr>
          <a:xfrm>
            <a:off x="838200" y="381000"/>
            <a:ext cx="8229600" cy="838200"/>
          </a:xfrm>
        </p:spPr>
        <p:txBody>
          <a:bodyPr>
            <a:normAutofit/>
          </a:bodyPr>
          <a:lstStyle/>
          <a:p>
            <a:pPr eaLnBrk="1" fontAlgn="auto" hangingPunct="1">
              <a:spcAft>
                <a:spcPts val="0"/>
              </a:spcAft>
              <a:defRPr/>
            </a:pPr>
            <a:r>
              <a:rPr lang="en-US" sz="3000" b="1" dirty="0" err="1" smtClean="0">
                <a:solidFill>
                  <a:srgbClr val="800000"/>
                </a:solidFill>
                <a:effectLst>
                  <a:outerShdw blurRad="38100" dist="38100" dir="2700000" algn="tl">
                    <a:srgbClr val="C0C0C0"/>
                  </a:outerShdw>
                </a:effectLst>
                <a:latin typeface="Trebuchet MS" pitchFamily="34" charset="0"/>
              </a:rPr>
              <a:t>Baab</a:t>
            </a:r>
            <a:r>
              <a:rPr lang="en-US" sz="3000" b="1" dirty="0" smtClean="0">
                <a:solidFill>
                  <a:srgbClr val="800000"/>
                </a:solidFill>
                <a:effectLst>
                  <a:outerShdw blurRad="38100" dist="38100" dir="2700000" algn="tl">
                    <a:srgbClr val="C0C0C0"/>
                  </a:outerShdw>
                </a:effectLst>
                <a:latin typeface="Trebuchet MS" pitchFamily="34" charset="0"/>
              </a:rPr>
              <a:t> </a:t>
            </a:r>
            <a:r>
              <a:rPr lang="en-US" sz="3000" b="1" dirty="0" err="1" smtClean="0">
                <a:solidFill>
                  <a:srgbClr val="800000"/>
                </a:solidFill>
                <a:effectLst>
                  <a:outerShdw blurRad="38100" dist="38100" dir="2700000" algn="tl">
                    <a:srgbClr val="C0C0C0"/>
                  </a:outerShdw>
                </a:effectLst>
                <a:latin typeface="Trebuchet MS" pitchFamily="34" charset="0"/>
              </a:rPr>
              <a:t>Malik</a:t>
            </a:r>
            <a:r>
              <a:rPr lang="en-US" sz="3000" b="1" dirty="0" smtClean="0">
                <a:solidFill>
                  <a:srgbClr val="800000"/>
                </a:solidFill>
                <a:effectLst>
                  <a:outerShdw blurRad="38100" dist="38100" dir="2700000" algn="tl">
                    <a:srgbClr val="C0C0C0"/>
                  </a:outerShdw>
                </a:effectLst>
                <a:latin typeface="Trebuchet MS" pitchFamily="34" charset="0"/>
              </a:rPr>
              <a:t> Fahd</a:t>
            </a:r>
            <a:endParaRPr lang="en-GB" sz="3000" b="1" dirty="0" smtClean="0">
              <a:solidFill>
                <a:srgbClr val="800000"/>
              </a:solidFill>
              <a:effectLst>
                <a:outerShdw blurRad="38100" dist="38100" dir="2700000" algn="tl">
                  <a:srgbClr val="C0C0C0"/>
                </a:outerShdw>
              </a:effectLst>
              <a:latin typeface="Trebuchet MS" pitchFamily="34" charset="0"/>
            </a:endParaRPr>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382000" cy="4876800"/>
          </a:xfrm>
        </p:spPr>
        <p:txBody>
          <a:bodyPr/>
          <a:lstStyle/>
          <a:p>
            <a:pPr algn="just" eaLnBrk="1" hangingPunct="1">
              <a:lnSpc>
                <a:spcPct val="115000"/>
              </a:lnSpc>
              <a:spcBef>
                <a:spcPct val="0"/>
              </a:spcBef>
            </a:pPr>
            <a:r>
              <a:rPr lang="en-ZA" sz="3600" dirty="0" smtClean="0">
                <a:latin typeface="Trebuchet MS" pitchFamily="34" charset="0"/>
                <a:sym typeface="AGA Arabesque" pitchFamily="2" charset="2"/>
              </a:rPr>
              <a:t>Only place on earth which has a portion of </a:t>
            </a:r>
            <a:r>
              <a:rPr lang="en-ZA" sz="3600" dirty="0" err="1" smtClean="0">
                <a:latin typeface="Trebuchet MS" pitchFamily="34" charset="0"/>
                <a:sym typeface="AGA Arabesque" pitchFamily="2" charset="2"/>
              </a:rPr>
              <a:t>Jannah</a:t>
            </a:r>
            <a:r>
              <a:rPr lang="en-ZA" sz="3600" dirty="0" smtClean="0">
                <a:latin typeface="Trebuchet MS" pitchFamily="34" charset="0"/>
                <a:sym typeface="AGA Arabesque" pitchFamily="2" charset="2"/>
              </a:rPr>
              <a:t> in it.</a:t>
            </a:r>
          </a:p>
          <a:p>
            <a:pPr algn="just" eaLnBrk="1" hangingPunct="1">
              <a:lnSpc>
                <a:spcPct val="115000"/>
              </a:lnSpc>
              <a:spcBef>
                <a:spcPct val="0"/>
              </a:spcBef>
            </a:pPr>
            <a:r>
              <a:rPr lang="en-ZA" sz="3600" dirty="0" smtClean="0">
                <a:latin typeface="Trebuchet MS" pitchFamily="34" charset="0"/>
              </a:rPr>
              <a:t>It is the place of revelation which was visited by </a:t>
            </a:r>
            <a:r>
              <a:rPr lang="en-ZA" sz="3600" dirty="0" err="1" smtClean="0">
                <a:latin typeface="Trebuchet MS" pitchFamily="34" charset="0"/>
              </a:rPr>
              <a:t>Jibraeel</a:t>
            </a:r>
            <a:r>
              <a:rPr lang="en-ZA" sz="3600" dirty="0" smtClean="0">
                <a:latin typeface="Trebuchet MS" pitchFamily="34" charset="0"/>
              </a:rPr>
              <a:t> </a:t>
            </a:r>
            <a:r>
              <a:rPr lang="en-ZA" sz="3600" dirty="0" smtClean="0">
                <a:latin typeface="Trebuchet MS" pitchFamily="34" charset="0"/>
                <a:sym typeface="AGA Arabesque" pitchFamily="2" charset="2"/>
              </a:rPr>
              <a:t> .</a:t>
            </a:r>
          </a:p>
          <a:p>
            <a:pPr algn="just" eaLnBrk="1" hangingPunct="1">
              <a:lnSpc>
                <a:spcPct val="115000"/>
              </a:lnSpc>
              <a:spcBef>
                <a:spcPct val="0"/>
              </a:spcBef>
            </a:pPr>
            <a:r>
              <a:rPr lang="en-ZA" sz="3600" dirty="0" smtClean="0">
                <a:latin typeface="Trebuchet MS" pitchFamily="34" charset="0"/>
                <a:sym typeface="AGA Arabesque" pitchFamily="2" charset="2"/>
              </a:rPr>
              <a:t>This was the capital of Islam from where it spread throughout the world.</a:t>
            </a:r>
          </a:p>
          <a:p>
            <a:pPr algn="just" eaLnBrk="1" hangingPunct="1">
              <a:lnSpc>
                <a:spcPct val="115000"/>
              </a:lnSpc>
              <a:spcBef>
                <a:spcPct val="0"/>
              </a:spcBef>
            </a:pPr>
            <a:endParaRPr lang="en-ZA" sz="2200" dirty="0" smtClean="0">
              <a:latin typeface="Trebuchet MS" pitchFamily="34" charset="0"/>
              <a:sym typeface="AGA Arabesque" pitchFamily="2" charset="2"/>
            </a:endParaRPr>
          </a:p>
        </p:txBody>
      </p:sp>
      <p:sp>
        <p:nvSpPr>
          <p:cNvPr id="8195" name="Text Box 4"/>
          <p:cNvSpPr txBox="1">
            <a:spLocks noChangeArrowheads="1"/>
          </p:cNvSpPr>
          <p:nvPr/>
        </p:nvSpPr>
        <p:spPr bwMode="auto">
          <a:xfrm>
            <a:off x="1524000" y="685800"/>
            <a:ext cx="6248400" cy="784225"/>
          </a:xfrm>
          <a:prstGeom prst="rect">
            <a:avLst/>
          </a:prstGeom>
          <a:noFill/>
          <a:ln w="9525">
            <a:noFill/>
            <a:miter lim="800000"/>
            <a:headEnd/>
            <a:tailEnd/>
          </a:ln>
        </p:spPr>
        <p:txBody>
          <a:bodyPr>
            <a:spAutoFit/>
          </a:bodyPr>
          <a:lstStyle/>
          <a:p>
            <a:pPr algn="ctr">
              <a:lnSpc>
                <a:spcPct val="150000"/>
              </a:lnSpc>
            </a:pPr>
            <a:r>
              <a:rPr lang="en-ZA" sz="3000" b="1" dirty="0">
                <a:solidFill>
                  <a:srgbClr val="800000"/>
                </a:solidFill>
                <a:latin typeface="Trebuchet MS" pitchFamily="34" charset="0"/>
              </a:rPr>
              <a:t>Virtues of </a:t>
            </a:r>
            <a:r>
              <a:rPr lang="en-ZA" sz="3000" b="1" dirty="0" err="1">
                <a:solidFill>
                  <a:srgbClr val="800000"/>
                </a:solidFill>
                <a:latin typeface="Trebuchet MS" pitchFamily="34" charset="0"/>
              </a:rPr>
              <a:t>Madinah</a:t>
            </a:r>
            <a:endParaRPr lang="en-US" sz="3000" b="1" dirty="0">
              <a:solidFill>
                <a:srgbClr val="800000"/>
              </a:solidFill>
              <a:latin typeface="Trebuchet MS" pitchFamily="34" charset="0"/>
            </a:endParaRP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new5\03072008(002).jpg"/>
          <p:cNvPicPr>
            <a:picLocks noChangeAspect="1" noChangeArrowheads="1"/>
          </p:cNvPicPr>
          <p:nvPr/>
        </p:nvPicPr>
        <p:blipFill>
          <a:blip r:embed="rId2" cstate="print"/>
          <a:srcRect/>
          <a:stretch>
            <a:fillRect/>
          </a:stretch>
        </p:blipFill>
        <p:spPr bwMode="auto">
          <a:xfrm>
            <a:off x="990600" y="1314450"/>
            <a:ext cx="7086600" cy="5314950"/>
          </a:xfrm>
          <a:prstGeom prst="rect">
            <a:avLst/>
          </a:prstGeom>
          <a:ln>
            <a:noFill/>
          </a:ln>
          <a:effectLst>
            <a:outerShdw blurRad="292100" dist="139700" dir="2700000" algn="tl" rotWithShape="0">
              <a:srgbClr val="333333">
                <a:alpha val="65000"/>
              </a:srgbClr>
            </a:outerShdw>
          </a:effectLst>
        </p:spPr>
      </p:pic>
      <p:sp>
        <p:nvSpPr>
          <p:cNvPr id="26627" name="Rectangle 2"/>
          <p:cNvSpPr>
            <a:spLocks noGrp="1" noRot="1" noChangeArrowheads="1"/>
          </p:cNvSpPr>
          <p:nvPr>
            <p:ph type="title"/>
          </p:nvPr>
        </p:nvSpPr>
        <p:spPr>
          <a:xfrm>
            <a:off x="914400" y="304800"/>
            <a:ext cx="8229600" cy="838200"/>
          </a:xfrm>
        </p:spPr>
        <p:txBody>
          <a:bodyPr>
            <a:normAutofit/>
          </a:bodyPr>
          <a:lstStyle/>
          <a:p>
            <a:pPr eaLnBrk="1" fontAlgn="auto" hangingPunct="1">
              <a:spcAft>
                <a:spcPts val="0"/>
              </a:spcAft>
              <a:defRPr/>
            </a:pPr>
            <a:r>
              <a:rPr lang="en-US" sz="3000" b="1" dirty="0" err="1" smtClean="0">
                <a:solidFill>
                  <a:srgbClr val="800000"/>
                </a:solidFill>
                <a:effectLst>
                  <a:outerShdw blurRad="38100" dist="38100" dir="2700000" algn="tl">
                    <a:srgbClr val="C0C0C0"/>
                  </a:outerShdw>
                </a:effectLst>
                <a:latin typeface="Trebuchet MS" pitchFamily="34" charset="0"/>
              </a:rPr>
              <a:t>Baab</a:t>
            </a:r>
            <a:r>
              <a:rPr lang="en-US" sz="3000" b="1" dirty="0" smtClean="0">
                <a:solidFill>
                  <a:srgbClr val="800000"/>
                </a:solidFill>
                <a:effectLst>
                  <a:outerShdw blurRad="38100" dist="38100" dir="2700000" algn="tl">
                    <a:srgbClr val="C0C0C0"/>
                  </a:outerShdw>
                </a:effectLst>
                <a:latin typeface="Trebuchet MS" pitchFamily="34" charset="0"/>
              </a:rPr>
              <a:t> </a:t>
            </a:r>
            <a:r>
              <a:rPr lang="en-US" sz="3000" b="1" dirty="0" err="1" smtClean="0">
                <a:solidFill>
                  <a:srgbClr val="800000"/>
                </a:solidFill>
                <a:effectLst>
                  <a:outerShdw blurRad="38100" dist="38100" dir="2700000" algn="tl">
                    <a:srgbClr val="C0C0C0"/>
                  </a:outerShdw>
                </a:effectLst>
                <a:latin typeface="Trebuchet MS" pitchFamily="34" charset="0"/>
              </a:rPr>
              <a:t>Malik</a:t>
            </a:r>
            <a:r>
              <a:rPr lang="en-US" sz="3000" b="1" dirty="0" smtClean="0">
                <a:solidFill>
                  <a:srgbClr val="800000"/>
                </a:solidFill>
                <a:effectLst>
                  <a:outerShdw blurRad="38100" dist="38100" dir="2700000" algn="tl">
                    <a:srgbClr val="C0C0C0"/>
                  </a:outerShdw>
                </a:effectLst>
                <a:latin typeface="Trebuchet MS" pitchFamily="34" charset="0"/>
              </a:rPr>
              <a:t> Fahd</a:t>
            </a:r>
            <a:endParaRPr lang="en-GB" sz="3000" b="1" dirty="0" smtClean="0">
              <a:solidFill>
                <a:srgbClr val="800000"/>
              </a:solidFill>
              <a:effectLst>
                <a:outerShdw blurRad="38100" dist="38100" dir="2700000" algn="tl">
                  <a:srgbClr val="C0C0C0"/>
                </a:outerShdw>
              </a:effectLst>
              <a:latin typeface="Trebuchet MS" pitchFamily="34" charset="0"/>
            </a:endParaRPr>
          </a:p>
        </p:txBody>
      </p:sp>
    </p:spTree>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Rot="1" noChangeArrowheads="1"/>
          </p:cNvSpPr>
          <p:nvPr>
            <p:ph type="title"/>
          </p:nvPr>
        </p:nvSpPr>
        <p:spPr>
          <a:xfrm>
            <a:off x="381000" y="533400"/>
            <a:ext cx="8229600" cy="838200"/>
          </a:xfrm>
        </p:spPr>
        <p:txBody>
          <a:bodyPr>
            <a:normAutofit/>
          </a:bodyPr>
          <a:lstStyle/>
          <a:p>
            <a:pPr eaLnBrk="1" fontAlgn="auto" hangingPunct="1">
              <a:spcAft>
                <a:spcPts val="0"/>
              </a:spcAft>
              <a:defRPr/>
            </a:pPr>
            <a:r>
              <a:rPr lang="en-US" sz="3000" b="1" dirty="0" smtClean="0">
                <a:solidFill>
                  <a:srgbClr val="800000"/>
                </a:solidFill>
                <a:effectLst>
                  <a:outerShdw blurRad="38100" dist="38100" dir="2700000" algn="tl">
                    <a:srgbClr val="C0C0C0"/>
                  </a:outerShdw>
                </a:effectLst>
                <a:latin typeface="Trebuchet MS" pitchFamily="34" charset="0"/>
              </a:rPr>
              <a:t>Rest of your stay in </a:t>
            </a:r>
            <a:r>
              <a:rPr lang="en-US" sz="3000" b="1" dirty="0" err="1" smtClean="0">
                <a:solidFill>
                  <a:srgbClr val="800000"/>
                </a:solidFill>
                <a:effectLst>
                  <a:outerShdw blurRad="38100" dist="38100" dir="2700000" algn="tl">
                    <a:srgbClr val="C0C0C0"/>
                  </a:outerShdw>
                </a:effectLst>
                <a:latin typeface="Trebuchet MS" pitchFamily="34" charset="0"/>
              </a:rPr>
              <a:t>Madinah</a:t>
            </a:r>
            <a:endParaRPr lang="en-GB" sz="3000" b="1" dirty="0" smtClean="0">
              <a:solidFill>
                <a:srgbClr val="800000"/>
              </a:solidFill>
              <a:effectLst>
                <a:outerShdw blurRad="38100" dist="38100" dir="2700000" algn="tl">
                  <a:srgbClr val="C0C0C0"/>
                </a:outerShdw>
              </a:effectLst>
              <a:latin typeface="Trebuchet MS" pitchFamily="34" charset="0"/>
            </a:endParaRPr>
          </a:p>
        </p:txBody>
      </p:sp>
      <p:sp>
        <p:nvSpPr>
          <p:cNvPr id="32771" name="Text Box 5"/>
          <p:cNvSpPr txBox="1">
            <a:spLocks noChangeArrowheads="1"/>
          </p:cNvSpPr>
          <p:nvPr/>
        </p:nvSpPr>
        <p:spPr bwMode="auto">
          <a:xfrm>
            <a:off x="304800" y="1447800"/>
            <a:ext cx="8534400" cy="3194721"/>
          </a:xfrm>
          <a:prstGeom prst="rect">
            <a:avLst/>
          </a:prstGeom>
          <a:noFill/>
          <a:ln w="9525">
            <a:noFill/>
            <a:miter lim="800000"/>
            <a:headEnd/>
            <a:tailEnd/>
          </a:ln>
        </p:spPr>
        <p:txBody>
          <a:bodyPr wrap="square">
            <a:spAutoFit/>
          </a:bodyPr>
          <a:lstStyle/>
          <a:p>
            <a:pPr marL="176213" indent="-176213" algn="just">
              <a:lnSpc>
                <a:spcPct val="120000"/>
              </a:lnSpc>
              <a:buFont typeface="Arial" charset="0"/>
              <a:buChar char="•"/>
            </a:pPr>
            <a:r>
              <a:rPr lang="en-US" sz="2800" dirty="0" smtClean="0">
                <a:latin typeface="Trebuchet MS" pitchFamily="34" charset="0"/>
              </a:rPr>
              <a:t>The highest </a:t>
            </a:r>
            <a:r>
              <a:rPr lang="en-US" sz="2800" dirty="0">
                <a:latin typeface="Trebuchet MS" pitchFamily="34" charset="0"/>
              </a:rPr>
              <a:t>respect must be accorded to the blessed city, its landmarks and its people.</a:t>
            </a:r>
          </a:p>
          <a:p>
            <a:pPr marL="176213" indent="-176213" algn="just">
              <a:lnSpc>
                <a:spcPct val="120000"/>
              </a:lnSpc>
              <a:buFont typeface="Arial" charset="0"/>
              <a:buChar char="•"/>
            </a:pPr>
            <a:r>
              <a:rPr lang="en-US" sz="2800" dirty="0">
                <a:latin typeface="Trebuchet MS" pitchFamily="34" charset="0"/>
              </a:rPr>
              <a:t>Most of the time should be spent in the </a:t>
            </a:r>
            <a:r>
              <a:rPr lang="en-US" sz="2800" dirty="0" err="1">
                <a:latin typeface="Trebuchet MS" pitchFamily="34" charset="0"/>
              </a:rPr>
              <a:t>Masjid</a:t>
            </a:r>
            <a:r>
              <a:rPr lang="en-US" sz="2800" dirty="0">
                <a:latin typeface="Trebuchet MS" pitchFamily="34" charset="0"/>
              </a:rPr>
              <a:t> and in reciting abundant </a:t>
            </a:r>
            <a:r>
              <a:rPr lang="en-US" sz="2800" dirty="0" err="1">
                <a:latin typeface="Trebuchet MS" pitchFamily="34" charset="0"/>
              </a:rPr>
              <a:t>Salawaat</a:t>
            </a:r>
            <a:r>
              <a:rPr lang="en-US" sz="2800" dirty="0">
                <a:latin typeface="Trebuchet MS" pitchFamily="34" charset="0"/>
              </a:rPr>
              <a:t>. </a:t>
            </a:r>
          </a:p>
          <a:p>
            <a:pPr marL="176213" indent="-176213" algn="just">
              <a:lnSpc>
                <a:spcPct val="120000"/>
              </a:lnSpc>
              <a:buFont typeface="Arial" charset="0"/>
              <a:buChar char="•"/>
            </a:pPr>
            <a:r>
              <a:rPr lang="en-US" sz="2800" dirty="0">
                <a:latin typeface="Trebuchet MS" pitchFamily="34" charset="0"/>
              </a:rPr>
              <a:t>Perform 40 </a:t>
            </a:r>
            <a:r>
              <a:rPr lang="en-US" sz="2800" dirty="0" err="1">
                <a:latin typeface="Trebuchet MS" pitchFamily="34" charset="0"/>
              </a:rPr>
              <a:t>Salaahs</a:t>
            </a:r>
            <a:r>
              <a:rPr lang="en-US" sz="2800" dirty="0">
                <a:latin typeface="Trebuchet MS" pitchFamily="34" charset="0"/>
              </a:rPr>
              <a:t> consecutively with the first </a:t>
            </a:r>
            <a:r>
              <a:rPr lang="en-US" sz="2800" dirty="0" err="1">
                <a:latin typeface="Trebuchet MS" pitchFamily="34" charset="0"/>
              </a:rPr>
              <a:t>Takbeer</a:t>
            </a:r>
            <a:r>
              <a:rPr lang="en-US" sz="2800" dirty="0">
                <a:latin typeface="Trebuchet MS" pitchFamily="34" charset="0"/>
              </a:rPr>
              <a:t> for great virtues</a:t>
            </a:r>
            <a:r>
              <a:rPr lang="en-US" sz="2800" dirty="0" smtClean="0">
                <a:latin typeface="Trebuchet MS" pitchFamily="34" charset="0"/>
              </a:rPr>
              <a:t>.</a:t>
            </a:r>
            <a:endParaRPr lang="en-US" sz="2800" dirty="0">
              <a:latin typeface="Trebuchet MS" pitchFamily="34" charset="0"/>
            </a:endParaRP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Rot="1" noChangeArrowheads="1"/>
          </p:cNvSpPr>
          <p:nvPr>
            <p:ph type="title"/>
          </p:nvPr>
        </p:nvSpPr>
        <p:spPr>
          <a:xfrm>
            <a:off x="381000" y="533400"/>
            <a:ext cx="8229600" cy="838200"/>
          </a:xfrm>
        </p:spPr>
        <p:txBody>
          <a:bodyPr>
            <a:normAutofit/>
          </a:bodyPr>
          <a:lstStyle/>
          <a:p>
            <a:pPr eaLnBrk="1" fontAlgn="auto" hangingPunct="1">
              <a:spcAft>
                <a:spcPts val="0"/>
              </a:spcAft>
              <a:defRPr/>
            </a:pPr>
            <a:r>
              <a:rPr lang="en-US" sz="3000" b="1" dirty="0" smtClean="0">
                <a:solidFill>
                  <a:srgbClr val="800000"/>
                </a:solidFill>
                <a:effectLst>
                  <a:outerShdw blurRad="38100" dist="38100" dir="2700000" algn="tl">
                    <a:srgbClr val="C0C0C0"/>
                  </a:outerShdw>
                </a:effectLst>
                <a:latin typeface="Trebuchet MS" pitchFamily="34" charset="0"/>
              </a:rPr>
              <a:t>Rest of your stay in </a:t>
            </a:r>
            <a:r>
              <a:rPr lang="en-US" sz="3000" b="1" dirty="0" err="1" smtClean="0">
                <a:solidFill>
                  <a:srgbClr val="800000"/>
                </a:solidFill>
                <a:effectLst>
                  <a:outerShdw blurRad="38100" dist="38100" dir="2700000" algn="tl">
                    <a:srgbClr val="C0C0C0"/>
                  </a:outerShdw>
                </a:effectLst>
                <a:latin typeface="Trebuchet MS" pitchFamily="34" charset="0"/>
              </a:rPr>
              <a:t>Madinah</a:t>
            </a:r>
            <a:endParaRPr lang="en-GB" sz="3000" b="1" dirty="0" smtClean="0">
              <a:solidFill>
                <a:srgbClr val="800000"/>
              </a:solidFill>
              <a:effectLst>
                <a:outerShdw blurRad="38100" dist="38100" dir="2700000" algn="tl">
                  <a:srgbClr val="C0C0C0"/>
                </a:outerShdw>
              </a:effectLst>
              <a:latin typeface="Trebuchet MS" pitchFamily="34" charset="0"/>
            </a:endParaRPr>
          </a:p>
        </p:txBody>
      </p:sp>
      <p:sp>
        <p:nvSpPr>
          <p:cNvPr id="32771" name="Text Box 5"/>
          <p:cNvSpPr txBox="1">
            <a:spLocks noChangeArrowheads="1"/>
          </p:cNvSpPr>
          <p:nvPr/>
        </p:nvSpPr>
        <p:spPr bwMode="auto">
          <a:xfrm>
            <a:off x="304800" y="1447800"/>
            <a:ext cx="8534400" cy="2160591"/>
          </a:xfrm>
          <a:prstGeom prst="rect">
            <a:avLst/>
          </a:prstGeom>
          <a:noFill/>
          <a:ln w="9525">
            <a:noFill/>
            <a:miter lim="800000"/>
            <a:headEnd/>
            <a:tailEnd/>
          </a:ln>
        </p:spPr>
        <p:txBody>
          <a:bodyPr wrap="square">
            <a:spAutoFit/>
          </a:bodyPr>
          <a:lstStyle/>
          <a:p>
            <a:pPr marL="176213" indent="-176213" algn="just">
              <a:lnSpc>
                <a:spcPct val="120000"/>
              </a:lnSpc>
              <a:buFont typeface="Arial" charset="0"/>
              <a:buChar char="•"/>
            </a:pPr>
            <a:r>
              <a:rPr lang="en-US" sz="2800" dirty="0" smtClean="0">
                <a:latin typeface="Trebuchet MS" pitchFamily="34" charset="0"/>
              </a:rPr>
              <a:t>Salam should </a:t>
            </a:r>
            <a:r>
              <a:rPr lang="en-US" sz="2800" dirty="0">
                <a:latin typeface="Trebuchet MS" pitchFamily="34" charset="0"/>
              </a:rPr>
              <a:t>be offered as many times as possible</a:t>
            </a:r>
            <a:r>
              <a:rPr lang="en-US" sz="2800" dirty="0" smtClean="0">
                <a:latin typeface="Trebuchet MS" pitchFamily="34" charset="0"/>
              </a:rPr>
              <a:t>.</a:t>
            </a:r>
          </a:p>
          <a:p>
            <a:pPr marL="176213" indent="-176213" algn="just">
              <a:lnSpc>
                <a:spcPct val="120000"/>
              </a:lnSpc>
              <a:buFont typeface="Arial" charset="0"/>
              <a:buChar char="•"/>
            </a:pPr>
            <a:r>
              <a:rPr lang="en-US" sz="2800" dirty="0" smtClean="0">
                <a:latin typeface="Trebuchet MS" pitchFamily="34" charset="0"/>
              </a:rPr>
              <a:t>Undertake </a:t>
            </a:r>
            <a:r>
              <a:rPr lang="en-US" sz="2800" dirty="0" err="1" smtClean="0">
                <a:latin typeface="Trebuchet MS" pitchFamily="34" charset="0"/>
              </a:rPr>
              <a:t>Ziyarah</a:t>
            </a:r>
            <a:r>
              <a:rPr lang="en-US" sz="2800" dirty="0" smtClean="0">
                <a:latin typeface="Trebuchet MS" pitchFamily="34" charset="0"/>
              </a:rPr>
              <a:t> of </a:t>
            </a:r>
            <a:r>
              <a:rPr lang="en-US" sz="2800" dirty="0" err="1" smtClean="0">
                <a:latin typeface="Trebuchet MS" pitchFamily="34" charset="0"/>
              </a:rPr>
              <a:t>Jannatul-Baqi</a:t>
            </a:r>
            <a:r>
              <a:rPr lang="en-US" sz="2800" dirty="0" smtClean="0">
                <a:latin typeface="Trebuchet MS" pitchFamily="34" charset="0"/>
              </a:rPr>
              <a:t> (for men only)</a:t>
            </a:r>
          </a:p>
          <a:p>
            <a:pPr marL="176213" indent="-176213" algn="just">
              <a:lnSpc>
                <a:spcPct val="120000"/>
              </a:lnSpc>
              <a:buFont typeface="Arial" charset="0"/>
              <a:buChar char="•"/>
            </a:pPr>
            <a:r>
              <a:rPr lang="en-US" sz="2800" dirty="0" smtClean="0">
                <a:latin typeface="Trebuchet MS" pitchFamily="34" charset="0"/>
              </a:rPr>
              <a:t>Visit all other significant parts of </a:t>
            </a:r>
            <a:r>
              <a:rPr lang="en-US" sz="2800" dirty="0" err="1" smtClean="0">
                <a:latin typeface="Trebuchet MS" pitchFamily="34" charset="0"/>
              </a:rPr>
              <a:t>Madinah</a:t>
            </a:r>
            <a:endParaRPr lang="en-US" sz="2800" dirty="0">
              <a:latin typeface="Trebuchet MS" pitchFamily="34" charset="0"/>
            </a:endParaRPr>
          </a:p>
        </p:txBody>
      </p:sp>
    </p:spTree>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533400" y="457200"/>
            <a:ext cx="8458200" cy="838200"/>
          </a:xfrm>
        </p:spPr>
        <p:txBody>
          <a:bodyPr/>
          <a:lstStyle/>
          <a:p>
            <a:pPr eaLnBrk="1" hangingPunct="1"/>
            <a:r>
              <a:rPr lang="en-US" sz="3000" b="1" smtClean="0">
                <a:solidFill>
                  <a:srgbClr val="800000"/>
                </a:solidFill>
                <a:latin typeface="Trebuchet MS" pitchFamily="34" charset="0"/>
              </a:rPr>
              <a:t>Underground wudhu &amp; toilet facilities</a:t>
            </a:r>
            <a:endParaRPr lang="en-GB" sz="3000" b="1" smtClean="0">
              <a:solidFill>
                <a:srgbClr val="800000"/>
              </a:solidFill>
              <a:latin typeface="Trebuchet MS" pitchFamily="34" charset="0"/>
            </a:endParaRPr>
          </a:p>
        </p:txBody>
      </p:sp>
      <p:pic>
        <p:nvPicPr>
          <p:cNvPr id="46083" name="Picture 3" descr="W Toilet"/>
          <p:cNvPicPr>
            <a:picLocks noGrp="1" noChangeAspect="1" noChangeArrowheads="1"/>
          </p:cNvPicPr>
          <p:nvPr>
            <p:ph idx="1"/>
          </p:nvPr>
        </p:nvPicPr>
        <p:blipFill>
          <a:blip r:embed="rId2" cstate="print"/>
          <a:srcRect r="1659" b="9593"/>
          <a:stretch>
            <a:fillRect/>
          </a:stretch>
        </p:blipFill>
        <p:spPr>
          <a:xfrm>
            <a:off x="533400" y="1447800"/>
            <a:ext cx="8001000" cy="4953000"/>
          </a:xfrm>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152400"/>
            <a:ext cx="8229600" cy="1143000"/>
          </a:xfrm>
        </p:spPr>
        <p:txBody>
          <a:bodyPr/>
          <a:lstStyle/>
          <a:p>
            <a:pPr eaLnBrk="1" fontAlgn="auto" hangingPunct="1">
              <a:spcAft>
                <a:spcPts val="0"/>
              </a:spcAft>
              <a:defRPr/>
            </a:pPr>
            <a:r>
              <a:rPr lang="en-US" sz="3000" b="1" dirty="0" err="1" smtClean="0">
                <a:solidFill>
                  <a:srgbClr val="800000"/>
                </a:solidFill>
                <a:latin typeface="Trebuchet MS" pitchFamily="34" charset="0"/>
              </a:rPr>
              <a:t>Sakeefat</a:t>
            </a:r>
            <a:r>
              <a:rPr lang="en-US" sz="3000" b="1" dirty="0" smtClean="0">
                <a:solidFill>
                  <a:srgbClr val="800000"/>
                </a:solidFill>
                <a:latin typeface="Trebuchet MS" pitchFamily="34" charset="0"/>
              </a:rPr>
              <a:t> </a:t>
            </a:r>
            <a:r>
              <a:rPr lang="en-US" sz="3000" b="1" dirty="0" err="1" smtClean="0">
                <a:solidFill>
                  <a:srgbClr val="800000"/>
                </a:solidFill>
                <a:latin typeface="Trebuchet MS" pitchFamily="34" charset="0"/>
              </a:rPr>
              <a:t>Bani</a:t>
            </a:r>
            <a:r>
              <a:rPr lang="en-US" sz="3000" b="1" dirty="0" smtClean="0">
                <a:solidFill>
                  <a:srgbClr val="800000"/>
                </a:solidFill>
                <a:latin typeface="Trebuchet MS" pitchFamily="34" charset="0"/>
              </a:rPr>
              <a:t> </a:t>
            </a:r>
            <a:r>
              <a:rPr lang="en-US" sz="3000" b="1" dirty="0" err="1" smtClean="0">
                <a:solidFill>
                  <a:srgbClr val="800000"/>
                </a:solidFill>
                <a:latin typeface="Trebuchet MS" pitchFamily="34" charset="0"/>
              </a:rPr>
              <a:t>Saaida</a:t>
            </a:r>
            <a:endParaRPr lang="en-GB" sz="3000" b="1" dirty="0" smtClean="0">
              <a:solidFill>
                <a:srgbClr val="800000"/>
              </a:solidFill>
              <a:latin typeface="Trebuchet MS" pitchFamily="34" charset="0"/>
            </a:endParaRPr>
          </a:p>
        </p:txBody>
      </p:sp>
      <p:pic>
        <p:nvPicPr>
          <p:cNvPr id="45059" name="Picture 3" descr="F1020053"/>
          <p:cNvPicPr>
            <a:picLocks noChangeAspect="1" noChangeArrowheads="1"/>
          </p:cNvPicPr>
          <p:nvPr/>
        </p:nvPicPr>
        <p:blipFill>
          <a:blip r:embed="rId2" cstate="print">
            <a:lum bright="-8000"/>
          </a:blip>
          <a:srcRect b="7092"/>
          <a:stretch>
            <a:fillRect/>
          </a:stretch>
        </p:blipFill>
        <p:spPr bwMode="auto">
          <a:xfrm>
            <a:off x="533400" y="1409700"/>
            <a:ext cx="8024813" cy="49911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304800"/>
            <a:ext cx="8229600" cy="944563"/>
          </a:xfrm>
        </p:spPr>
        <p:txBody>
          <a:bodyPr/>
          <a:lstStyle/>
          <a:p>
            <a:pPr eaLnBrk="1" hangingPunct="1"/>
            <a:r>
              <a:rPr lang="en-ZA" sz="3000" b="1" smtClean="0">
                <a:solidFill>
                  <a:srgbClr val="800000"/>
                </a:solidFill>
                <a:latin typeface="Trebuchet MS" pitchFamily="34" charset="0"/>
              </a:rPr>
              <a:t>Entrance to Jannatul Baqi Cemetery</a:t>
            </a:r>
            <a:r>
              <a:rPr lang="en-ZA" sz="3000" b="1" smtClean="0">
                <a:latin typeface="Trebuchet MS" pitchFamily="34" charset="0"/>
              </a:rPr>
              <a:t> </a:t>
            </a:r>
          </a:p>
        </p:txBody>
      </p:sp>
      <p:pic>
        <p:nvPicPr>
          <p:cNvPr id="4" name="Picture 4" descr="H:\new4\DSC00123.JPG"/>
          <p:cNvPicPr>
            <a:picLocks noChangeAspect="1" noChangeArrowheads="1"/>
          </p:cNvPicPr>
          <p:nvPr/>
        </p:nvPicPr>
        <p:blipFill>
          <a:blip r:embed="rId2" cstate="print">
            <a:lum bright="20000"/>
          </a:blip>
          <a:srcRect b="5965"/>
          <a:stretch>
            <a:fillRect/>
          </a:stretch>
        </p:blipFill>
        <p:spPr bwMode="auto">
          <a:xfrm>
            <a:off x="609600" y="1371600"/>
            <a:ext cx="7696200" cy="5105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5" descr="Baqi Cemetery"/>
          <p:cNvPicPr>
            <a:picLocks noGrp="1" noChangeAspect="1" noChangeArrowheads="1"/>
          </p:cNvPicPr>
          <p:nvPr>
            <p:ph idx="1"/>
          </p:nvPr>
        </p:nvPicPr>
        <p:blipFill>
          <a:blip r:embed="rId2" cstate="print"/>
          <a:srcRect b="2938"/>
          <a:stretch>
            <a:fillRect/>
          </a:stretch>
        </p:blipFill>
        <p:spPr>
          <a:xfrm>
            <a:off x="609600" y="1443038"/>
            <a:ext cx="7848600" cy="5033962"/>
          </a:xfrm>
          <a:effectLst>
            <a:outerShdw blurRad="292100" dist="139700" dir="2700000" algn="tl" rotWithShape="0">
              <a:srgbClr val="333333">
                <a:alpha val="65000"/>
              </a:srgbClr>
            </a:outerShdw>
          </a:effectLst>
        </p:spPr>
      </p:pic>
      <p:sp>
        <p:nvSpPr>
          <p:cNvPr id="6" name="Rectangle 2"/>
          <p:cNvSpPr txBox="1">
            <a:spLocks noChangeArrowheads="1"/>
          </p:cNvSpPr>
          <p:nvPr/>
        </p:nvSpPr>
        <p:spPr bwMode="auto">
          <a:xfrm>
            <a:off x="457200" y="579438"/>
            <a:ext cx="8229600" cy="944562"/>
          </a:xfrm>
          <a:prstGeom prst="rect">
            <a:avLst/>
          </a:prstGeom>
          <a:noFill/>
          <a:ln w="9525">
            <a:noFill/>
            <a:miter lim="800000"/>
            <a:headEnd/>
            <a:tailEnd/>
          </a:ln>
        </p:spPr>
        <p:txBody>
          <a:bodyPr anchor="ctr"/>
          <a:lstStyle/>
          <a:p>
            <a:pPr>
              <a:defRPr/>
            </a:pPr>
            <a:r>
              <a:rPr lang="en-ZA" sz="3000" b="1" dirty="0" err="1">
                <a:solidFill>
                  <a:srgbClr val="800000"/>
                </a:solidFill>
                <a:effectLst>
                  <a:outerShdw blurRad="38100" dist="38100" dir="2700000" algn="tl">
                    <a:srgbClr val="C0C0C0"/>
                  </a:outerShdw>
                </a:effectLst>
                <a:latin typeface="Trebuchet MS" pitchFamily="34" charset="0"/>
              </a:rPr>
              <a:t>Jannatul</a:t>
            </a:r>
            <a:r>
              <a:rPr lang="en-ZA" sz="3000" b="1" dirty="0">
                <a:solidFill>
                  <a:srgbClr val="800000"/>
                </a:solidFill>
                <a:effectLst>
                  <a:outerShdw blurRad="38100" dist="38100" dir="2700000" algn="tl">
                    <a:srgbClr val="C0C0C0"/>
                  </a:outerShdw>
                </a:effectLst>
                <a:latin typeface="Trebuchet MS" pitchFamily="34" charset="0"/>
              </a:rPr>
              <a:t> </a:t>
            </a:r>
            <a:r>
              <a:rPr lang="en-ZA" sz="3000" b="1" dirty="0" err="1">
                <a:solidFill>
                  <a:srgbClr val="800000"/>
                </a:solidFill>
                <a:effectLst>
                  <a:outerShdw blurRad="38100" dist="38100" dir="2700000" algn="tl">
                    <a:srgbClr val="C0C0C0"/>
                  </a:outerShdw>
                </a:effectLst>
                <a:latin typeface="Trebuchet MS" pitchFamily="34" charset="0"/>
              </a:rPr>
              <a:t>Baqi</a:t>
            </a:r>
            <a:r>
              <a:rPr lang="en-ZA" sz="3000" b="1" dirty="0">
                <a:solidFill>
                  <a:srgbClr val="800000"/>
                </a:solidFill>
                <a:effectLst>
                  <a:outerShdw blurRad="38100" dist="38100" dir="2700000" algn="tl">
                    <a:srgbClr val="C0C0C0"/>
                  </a:outerShdw>
                </a:effectLst>
                <a:latin typeface="Trebuchet MS" pitchFamily="34" charset="0"/>
              </a:rPr>
              <a:t> Cemetery </a:t>
            </a:r>
          </a:p>
        </p:txBody>
      </p:sp>
    </p:spTree>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5188" name="Picture 4" descr="26032008 Azwaaj Mutahharaat"/>
          <p:cNvPicPr>
            <a:picLocks noChangeAspect="1" noChangeArrowheads="1"/>
          </p:cNvPicPr>
          <p:nvPr/>
        </p:nvPicPr>
        <p:blipFill>
          <a:blip r:embed="rId2" cstate="print"/>
          <a:srcRect b="8621"/>
          <a:stretch>
            <a:fillRect/>
          </a:stretch>
        </p:blipFill>
        <p:spPr bwMode="auto">
          <a:xfrm>
            <a:off x="419100" y="838200"/>
            <a:ext cx="5448300" cy="3733800"/>
          </a:xfrm>
          <a:prstGeom prst="rect">
            <a:avLst/>
          </a:prstGeom>
          <a:ln>
            <a:noFill/>
          </a:ln>
          <a:effectLst>
            <a:outerShdw blurRad="292100" dist="139700" dir="2700000" algn="tl" rotWithShape="0">
              <a:srgbClr val="333333">
                <a:alpha val="65000"/>
              </a:srgbClr>
            </a:outerShdw>
          </a:effectLst>
        </p:spPr>
      </p:pic>
      <p:pic>
        <p:nvPicPr>
          <p:cNvPr id="5" name="Picture 4" descr="26032008 Haz"/>
          <p:cNvPicPr>
            <a:picLocks noChangeAspect="1" noChangeArrowheads="1"/>
          </p:cNvPicPr>
          <p:nvPr/>
        </p:nvPicPr>
        <p:blipFill>
          <a:blip r:embed="rId3" cstate="print"/>
          <a:srcRect l="5195" t="4825" b="19580"/>
          <a:stretch>
            <a:fillRect/>
          </a:stretch>
        </p:blipFill>
        <p:spPr bwMode="auto">
          <a:xfrm>
            <a:off x="4343400" y="3679825"/>
            <a:ext cx="4343400" cy="2797175"/>
          </a:xfrm>
          <a:prstGeom prst="rect">
            <a:avLst/>
          </a:prstGeom>
          <a:ln>
            <a:noFill/>
          </a:ln>
          <a:effectLst>
            <a:outerShdw blurRad="292100" dist="139700" dir="2700000" algn="tl" rotWithShape="0">
              <a:srgbClr val="333333">
                <a:alpha val="65000"/>
              </a:srgbClr>
            </a:outerShdw>
          </a:effectLst>
        </p:spPr>
      </p:pic>
      <p:sp>
        <p:nvSpPr>
          <p:cNvPr id="37892" name="Rectangle 2"/>
          <p:cNvSpPr txBox="1">
            <a:spLocks noChangeArrowheads="1"/>
          </p:cNvSpPr>
          <p:nvPr/>
        </p:nvSpPr>
        <p:spPr bwMode="auto">
          <a:xfrm>
            <a:off x="6019800" y="762000"/>
            <a:ext cx="2895600" cy="1828800"/>
          </a:xfrm>
          <a:prstGeom prst="rect">
            <a:avLst/>
          </a:prstGeom>
          <a:noFill/>
          <a:ln w="9525">
            <a:noFill/>
            <a:miter lim="800000"/>
            <a:headEnd/>
            <a:tailEnd/>
          </a:ln>
        </p:spPr>
        <p:txBody>
          <a:bodyPr anchor="ctr"/>
          <a:lstStyle/>
          <a:p>
            <a:pPr algn="ctr"/>
            <a:r>
              <a:rPr lang="en-ZA" sz="3000" b="1">
                <a:solidFill>
                  <a:srgbClr val="800000"/>
                </a:solidFill>
                <a:latin typeface="Trebuchet MS" pitchFamily="34" charset="0"/>
              </a:rPr>
              <a:t>Jannatul Baqi </a:t>
            </a:r>
          </a:p>
          <a:p>
            <a:pPr algn="ctr"/>
            <a:r>
              <a:rPr lang="en-ZA" sz="3000" b="1">
                <a:solidFill>
                  <a:srgbClr val="800000"/>
                </a:solidFill>
                <a:latin typeface="Trebuchet MS" pitchFamily="34" charset="0"/>
              </a:rPr>
              <a:t>Cemetery</a:t>
            </a:r>
            <a:r>
              <a:rPr lang="en-ZA" sz="3000">
                <a:solidFill>
                  <a:schemeClr val="tx2"/>
                </a:solidFill>
                <a:latin typeface="Trebuchet MS" pitchFamily="34" charset="0"/>
              </a:rPr>
              <a:t> </a:t>
            </a:r>
          </a:p>
        </p:txBody>
      </p:sp>
    </p:spTree>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02" name="Picture 2" descr="F1040068"/>
          <p:cNvPicPr>
            <a:picLocks noGrp="1" noChangeAspect="1" noChangeArrowheads="1"/>
          </p:cNvPicPr>
          <p:nvPr>
            <p:ph/>
          </p:nvPr>
        </p:nvPicPr>
        <p:blipFill>
          <a:blip r:embed="rId2" cstate="print"/>
          <a:srcRect b="2765"/>
          <a:stretch>
            <a:fillRect/>
          </a:stretch>
        </p:blipFill>
        <p:spPr>
          <a:xfrm>
            <a:off x="533400" y="1371600"/>
            <a:ext cx="8001000" cy="5210175"/>
          </a:xfrm>
          <a:effectLst>
            <a:outerShdw blurRad="292100" dist="139700" dir="2700000" algn="tl" rotWithShape="0">
              <a:srgbClr val="333333">
                <a:alpha val="65000"/>
              </a:srgbClr>
            </a:outerShdw>
          </a:effectLst>
        </p:spPr>
      </p:pic>
      <p:sp>
        <p:nvSpPr>
          <p:cNvPr id="38915" name="Rectangle 2"/>
          <p:cNvSpPr txBox="1">
            <a:spLocks noChangeArrowheads="1"/>
          </p:cNvSpPr>
          <p:nvPr/>
        </p:nvSpPr>
        <p:spPr bwMode="auto">
          <a:xfrm>
            <a:off x="457200" y="838200"/>
            <a:ext cx="8229600" cy="1143000"/>
          </a:xfrm>
          <a:prstGeom prst="rect">
            <a:avLst/>
          </a:prstGeom>
          <a:noFill/>
          <a:ln w="9525">
            <a:noFill/>
            <a:miter lim="800000"/>
            <a:headEnd/>
            <a:tailEnd/>
          </a:ln>
        </p:spPr>
        <p:txBody>
          <a:bodyPr/>
          <a:lstStyle/>
          <a:p>
            <a:pPr marL="342900" indent="-342900">
              <a:spcBef>
                <a:spcPct val="20000"/>
              </a:spcBef>
            </a:pPr>
            <a:r>
              <a:rPr lang="en-US" sz="3000" b="1">
                <a:solidFill>
                  <a:srgbClr val="800000"/>
                </a:solidFill>
                <a:latin typeface="Trebuchet MS" pitchFamily="34" charset="0"/>
              </a:rPr>
              <a:t>Masjid Al Quba</a:t>
            </a:r>
          </a:p>
        </p:txBody>
      </p:sp>
    </p:spTree>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3" descr="B17"/>
          <p:cNvPicPr>
            <a:picLocks noGrp="1" noChangeAspect="1" noChangeArrowheads="1"/>
          </p:cNvPicPr>
          <p:nvPr>
            <p:ph sz="half" idx="1"/>
          </p:nvPr>
        </p:nvPicPr>
        <p:blipFill>
          <a:blip r:embed="rId2" cstate="print"/>
          <a:srcRect r="2570" b="3718"/>
          <a:stretch>
            <a:fillRect/>
          </a:stretch>
        </p:blipFill>
        <p:spPr>
          <a:xfrm>
            <a:off x="339725" y="381000"/>
            <a:ext cx="4079875" cy="6019800"/>
          </a:xfrm>
          <a:effectLst>
            <a:outerShdw blurRad="292100" dist="139700" dir="2700000" algn="tl" rotWithShape="0">
              <a:srgbClr val="333333">
                <a:alpha val="65000"/>
              </a:srgbClr>
            </a:outerShdw>
          </a:effectLst>
        </p:spPr>
      </p:pic>
      <p:pic>
        <p:nvPicPr>
          <p:cNvPr id="405508" name="Picture 4" descr="F1040064"/>
          <p:cNvPicPr>
            <a:picLocks noGrp="1" noChangeAspect="1" noChangeArrowheads="1"/>
          </p:cNvPicPr>
          <p:nvPr>
            <p:ph sz="quarter" idx="2"/>
          </p:nvPr>
        </p:nvPicPr>
        <p:blipFill>
          <a:blip r:embed="rId3" cstate="print"/>
          <a:stretch>
            <a:fillRect/>
          </a:stretch>
        </p:blipFill>
        <p:spPr>
          <a:xfrm>
            <a:off x="4738688" y="381000"/>
            <a:ext cx="3948112" cy="2800350"/>
          </a:xfrm>
          <a:effectLst>
            <a:outerShdw blurRad="292100" dist="139700" dir="2700000" algn="tl" rotWithShape="0">
              <a:srgbClr val="333333">
                <a:alpha val="65000"/>
              </a:srgbClr>
            </a:outerShdw>
          </a:effectLst>
        </p:spPr>
      </p:pic>
      <p:pic>
        <p:nvPicPr>
          <p:cNvPr id="62469" name="Picture 5" descr="masjid quba2"/>
          <p:cNvPicPr>
            <a:picLocks noGrp="1" noChangeAspect="1" noChangeArrowheads="1"/>
          </p:cNvPicPr>
          <p:nvPr>
            <p:ph sz="quarter" idx="3"/>
          </p:nvPr>
        </p:nvPicPr>
        <p:blipFill>
          <a:blip r:embed="rId4" cstate="print"/>
          <a:srcRect b="4579"/>
          <a:stretch>
            <a:fillRect/>
          </a:stretch>
        </p:blipFill>
        <p:spPr>
          <a:xfrm>
            <a:off x="4724400" y="3622675"/>
            <a:ext cx="3962400" cy="2778125"/>
          </a:xfrm>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438400" y="552450"/>
            <a:ext cx="4419600" cy="742950"/>
          </a:xfrm>
        </p:spPr>
        <p:txBody>
          <a:bodyPr/>
          <a:lstStyle/>
          <a:p>
            <a:pPr eaLnBrk="1" hangingPunct="1"/>
            <a:r>
              <a:rPr lang="en-US" sz="3000" b="1" smtClean="0">
                <a:solidFill>
                  <a:srgbClr val="800000"/>
                </a:solidFill>
                <a:latin typeface="Trebuchet MS" pitchFamily="34" charset="0"/>
              </a:rPr>
              <a:t>Hajj Terminal, Jeddah</a:t>
            </a:r>
          </a:p>
        </p:txBody>
      </p:sp>
      <p:pic>
        <p:nvPicPr>
          <p:cNvPr id="3078" name="Picture 6" descr="Haj Terminal 01"/>
          <p:cNvPicPr>
            <a:picLocks noGrp="1" noChangeAspect="1" noChangeArrowheads="1"/>
          </p:cNvPicPr>
          <p:nvPr>
            <p:ph sz="half" idx="1"/>
          </p:nvPr>
        </p:nvPicPr>
        <p:blipFill>
          <a:blip r:embed="rId2" cstate="print"/>
          <a:srcRect b="18439"/>
          <a:stretch>
            <a:fillRect/>
          </a:stretch>
        </p:blipFill>
        <p:spPr>
          <a:xfrm>
            <a:off x="533400" y="1447800"/>
            <a:ext cx="8077200" cy="4114800"/>
          </a:xfrm>
          <a:effectLst>
            <a:outerShdw blurRad="292100" dist="139700" dir="2700000" algn="tl" rotWithShape="0">
              <a:srgbClr val="333333">
                <a:alpha val="65000"/>
              </a:srgbClr>
            </a:outerShdw>
          </a:effectLst>
        </p:spPr>
      </p:pic>
      <p:sp>
        <p:nvSpPr>
          <p:cNvPr id="9220" name="Text Box 7"/>
          <p:cNvSpPr txBox="1">
            <a:spLocks noChangeArrowheads="1"/>
          </p:cNvSpPr>
          <p:nvPr/>
        </p:nvSpPr>
        <p:spPr bwMode="auto">
          <a:xfrm>
            <a:off x="-304800" y="5784850"/>
            <a:ext cx="8229600" cy="768350"/>
          </a:xfrm>
          <a:prstGeom prst="rect">
            <a:avLst/>
          </a:prstGeom>
          <a:noFill/>
          <a:ln w="9525">
            <a:noFill/>
            <a:miter lim="800000"/>
            <a:headEnd/>
            <a:tailEnd/>
          </a:ln>
        </p:spPr>
        <p:txBody>
          <a:bodyPr>
            <a:spAutoFit/>
          </a:bodyPr>
          <a:lstStyle/>
          <a:p>
            <a:pPr algn="ctr"/>
            <a:r>
              <a:rPr lang="en-ZA" sz="2200" dirty="0">
                <a:latin typeface="Trebuchet MS" pitchFamily="34" charset="0"/>
              </a:rPr>
              <a:t>Begin your journey by leaving your comfort, preferences, </a:t>
            </a:r>
          </a:p>
          <a:p>
            <a:pPr algn="ctr"/>
            <a:r>
              <a:rPr lang="en-ZA" sz="2200" dirty="0">
                <a:latin typeface="Trebuchet MS" pitchFamily="34" charset="0"/>
              </a:rPr>
              <a:t>anger and panic at home!</a:t>
            </a:r>
            <a:endParaRPr lang="en-US" sz="2200" dirty="0">
              <a:latin typeface="Trebuchet MS" pitchFamily="34" charset="0"/>
            </a:endParaRPr>
          </a:p>
        </p:txBody>
      </p:sp>
      <p:pic>
        <p:nvPicPr>
          <p:cNvPr id="5" name="Picture 4" descr="JU Logo Badge.jpg"/>
          <p:cNvPicPr>
            <a:picLocks noChangeAspect="1"/>
          </p:cNvPicPr>
          <p:nvPr/>
        </p:nvPicPr>
        <p:blipFill>
          <a:blip r:embed="rId3"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198438"/>
            <a:ext cx="8001000" cy="1020762"/>
          </a:xfrm>
        </p:spPr>
        <p:txBody>
          <a:bodyPr/>
          <a:lstStyle/>
          <a:p>
            <a:pPr eaLnBrk="1" hangingPunct="1"/>
            <a:r>
              <a:rPr lang="en-ZA" sz="3000" b="1" smtClean="0">
                <a:solidFill>
                  <a:srgbClr val="800000"/>
                </a:solidFill>
                <a:latin typeface="Trebuchet MS" pitchFamily="34" charset="0"/>
              </a:rPr>
              <a:t>Masjid </a:t>
            </a:r>
            <a:r>
              <a:rPr lang="en-ZA" sz="3000" b="1" u="sng" smtClean="0">
                <a:solidFill>
                  <a:srgbClr val="800000"/>
                </a:solidFill>
                <a:latin typeface="Trebuchet MS" pitchFamily="34" charset="0"/>
              </a:rPr>
              <a:t>Gh</a:t>
            </a:r>
            <a:r>
              <a:rPr lang="en-ZA" sz="3000" b="1" smtClean="0">
                <a:solidFill>
                  <a:srgbClr val="800000"/>
                </a:solidFill>
                <a:latin typeface="Trebuchet MS" pitchFamily="34" charset="0"/>
              </a:rPr>
              <a:t>amâmah</a:t>
            </a:r>
          </a:p>
        </p:txBody>
      </p:sp>
      <p:pic>
        <p:nvPicPr>
          <p:cNvPr id="43012" name="Picture 4"/>
          <p:cNvPicPr>
            <a:picLocks noChangeAspect="1" noChangeArrowheads="1"/>
          </p:cNvPicPr>
          <p:nvPr/>
        </p:nvPicPr>
        <p:blipFill>
          <a:blip r:embed="rId2" cstate="print"/>
          <a:srcRect b="9333"/>
          <a:stretch>
            <a:fillRect/>
          </a:stretch>
        </p:blipFill>
        <p:spPr bwMode="auto">
          <a:xfrm>
            <a:off x="685800" y="1371600"/>
            <a:ext cx="7620000" cy="5181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09600" y="152400"/>
            <a:ext cx="8229600" cy="1143000"/>
          </a:xfrm>
        </p:spPr>
        <p:txBody>
          <a:bodyPr/>
          <a:lstStyle/>
          <a:p>
            <a:pPr eaLnBrk="1" hangingPunct="1"/>
            <a:r>
              <a:rPr lang="en-ZA" sz="3000" b="1" smtClean="0">
                <a:solidFill>
                  <a:srgbClr val="800000"/>
                </a:solidFill>
                <a:latin typeface="Trebuchet MS" pitchFamily="34" charset="0"/>
              </a:rPr>
              <a:t>Masjid Jumu’ah</a:t>
            </a:r>
          </a:p>
        </p:txBody>
      </p:sp>
      <p:pic>
        <p:nvPicPr>
          <p:cNvPr id="65539" name="Picture 4" descr="Mad 9"/>
          <p:cNvPicPr>
            <a:picLocks noChangeAspect="1" noChangeArrowheads="1"/>
          </p:cNvPicPr>
          <p:nvPr/>
        </p:nvPicPr>
        <p:blipFill>
          <a:blip r:embed="rId2" cstate="print"/>
          <a:srcRect l="1111" r="1111"/>
          <a:stretch>
            <a:fillRect/>
          </a:stretch>
        </p:blipFill>
        <p:spPr bwMode="auto">
          <a:xfrm>
            <a:off x="685800" y="1444625"/>
            <a:ext cx="7620000" cy="51085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a:xfrm>
            <a:off x="457200" y="228600"/>
            <a:ext cx="8229600" cy="1143000"/>
          </a:xfrm>
        </p:spPr>
        <p:txBody>
          <a:bodyPr/>
          <a:lstStyle/>
          <a:p>
            <a:pPr eaLnBrk="1" hangingPunct="1"/>
            <a:r>
              <a:rPr lang="en-US" sz="3000" b="1" smtClean="0">
                <a:solidFill>
                  <a:srgbClr val="800000"/>
                </a:solidFill>
                <a:latin typeface="Trebuchet MS" pitchFamily="34" charset="0"/>
              </a:rPr>
              <a:t>Mount Uhud</a:t>
            </a:r>
          </a:p>
        </p:txBody>
      </p:sp>
      <p:pic>
        <p:nvPicPr>
          <p:cNvPr id="67587" name="Picture 7" descr="Mount Uhud 01"/>
          <p:cNvPicPr>
            <a:picLocks noChangeAspect="1" noChangeArrowheads="1"/>
          </p:cNvPicPr>
          <p:nvPr/>
        </p:nvPicPr>
        <p:blipFill>
          <a:blip r:embed="rId2" cstate="print">
            <a:lum bright="10000"/>
          </a:blip>
          <a:srcRect/>
          <a:stretch>
            <a:fillRect/>
          </a:stretch>
        </p:blipFill>
        <p:spPr bwMode="auto">
          <a:xfrm>
            <a:off x="457200" y="1452563"/>
            <a:ext cx="8077200" cy="51006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33400" y="304800"/>
            <a:ext cx="8229600" cy="1143000"/>
          </a:xfrm>
        </p:spPr>
        <p:txBody>
          <a:bodyPr>
            <a:normAutofit/>
          </a:bodyPr>
          <a:lstStyle/>
          <a:p>
            <a:pPr eaLnBrk="1" fontAlgn="auto" hangingPunct="1">
              <a:spcAft>
                <a:spcPts val="0"/>
              </a:spcAft>
              <a:defRPr/>
            </a:pPr>
            <a:r>
              <a:rPr lang="en-ZA" sz="3000" b="1" dirty="0" err="1" smtClean="0">
                <a:solidFill>
                  <a:srgbClr val="800000"/>
                </a:solidFill>
                <a:effectLst>
                  <a:outerShdw blurRad="38100" dist="38100" dir="2700000" algn="tl">
                    <a:srgbClr val="C0C0C0"/>
                  </a:outerShdw>
                </a:effectLst>
                <a:latin typeface="Trebuchet MS" pitchFamily="34" charset="0"/>
              </a:rPr>
              <a:t>Uhud</a:t>
            </a:r>
            <a:r>
              <a:rPr lang="en-ZA" sz="3000" b="1" dirty="0" smtClean="0">
                <a:solidFill>
                  <a:srgbClr val="800000"/>
                </a:solidFill>
                <a:effectLst>
                  <a:outerShdw blurRad="38100" dist="38100" dir="2700000" algn="tl">
                    <a:srgbClr val="C0C0C0"/>
                  </a:outerShdw>
                </a:effectLst>
                <a:latin typeface="Trebuchet MS" pitchFamily="34" charset="0"/>
              </a:rPr>
              <a:t>: Gravesite of </a:t>
            </a:r>
            <a:r>
              <a:rPr lang="en-ZA" sz="3000" b="1" dirty="0" err="1" smtClean="0">
                <a:solidFill>
                  <a:srgbClr val="800000"/>
                </a:solidFill>
                <a:effectLst>
                  <a:outerShdw blurRad="38100" dist="38100" dir="2700000" algn="tl">
                    <a:srgbClr val="C0C0C0"/>
                  </a:outerShdw>
                </a:effectLst>
                <a:latin typeface="Trebuchet MS" pitchFamily="34" charset="0"/>
              </a:rPr>
              <a:t>Shuhadaa</a:t>
            </a:r>
            <a:endParaRPr lang="en-ZA" sz="3000" b="1" dirty="0" smtClean="0">
              <a:solidFill>
                <a:srgbClr val="800000"/>
              </a:solidFill>
              <a:effectLst>
                <a:outerShdw blurRad="38100" dist="38100" dir="2700000" algn="tl">
                  <a:srgbClr val="C0C0C0"/>
                </a:outerShdw>
              </a:effectLst>
              <a:latin typeface="Trebuchet MS" pitchFamily="34" charset="0"/>
            </a:endParaRPr>
          </a:p>
        </p:txBody>
      </p:sp>
      <p:pic>
        <p:nvPicPr>
          <p:cNvPr id="5" name="Picture 4" descr="hajj2006 #06348 24Dec05 Medina mount uhud 11h05"/>
          <p:cNvPicPr>
            <a:picLocks noChangeAspect="1" noChangeArrowheads="1"/>
          </p:cNvPicPr>
          <p:nvPr/>
        </p:nvPicPr>
        <p:blipFill>
          <a:blip r:embed="rId2" cstate="print">
            <a:lum bright="20000"/>
          </a:blip>
          <a:srcRect t="4514" b="47333"/>
          <a:stretch>
            <a:fillRect/>
          </a:stretch>
        </p:blipFill>
        <p:spPr bwMode="auto">
          <a:xfrm>
            <a:off x="457200" y="1600200"/>
            <a:ext cx="8229600" cy="4876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7074" name="Picture 2" descr="F1030006"/>
          <p:cNvPicPr>
            <a:picLocks noGrp="1" noChangeAspect="1" noChangeArrowheads="1"/>
          </p:cNvPicPr>
          <p:nvPr>
            <p:ph/>
          </p:nvPr>
        </p:nvPicPr>
        <p:blipFill>
          <a:blip r:embed="rId2" cstate="print"/>
          <a:srcRect b="12443"/>
          <a:stretch>
            <a:fillRect/>
          </a:stretch>
        </p:blipFill>
        <p:spPr>
          <a:xfrm>
            <a:off x="457200" y="1600200"/>
            <a:ext cx="8229600" cy="4826000"/>
          </a:xfrm>
          <a:effectLst>
            <a:outerShdw blurRad="292100" dist="139700" dir="2700000" algn="tl" rotWithShape="0">
              <a:srgbClr val="333333">
                <a:alpha val="65000"/>
              </a:srgbClr>
            </a:outerShdw>
          </a:effectLst>
        </p:spPr>
      </p:pic>
      <p:sp>
        <p:nvSpPr>
          <p:cNvPr id="45059" name="Rectangle 2"/>
          <p:cNvSpPr txBox="1">
            <a:spLocks noChangeArrowheads="1"/>
          </p:cNvSpPr>
          <p:nvPr/>
        </p:nvSpPr>
        <p:spPr bwMode="auto">
          <a:xfrm>
            <a:off x="381000" y="914400"/>
            <a:ext cx="8229600" cy="685800"/>
          </a:xfrm>
          <a:prstGeom prst="rect">
            <a:avLst/>
          </a:prstGeom>
          <a:noFill/>
          <a:ln w="9525">
            <a:noFill/>
            <a:miter lim="800000"/>
            <a:headEnd/>
            <a:tailEnd/>
          </a:ln>
        </p:spPr>
        <p:txBody>
          <a:bodyPr/>
          <a:lstStyle/>
          <a:p>
            <a:pPr marL="342900" indent="-342900">
              <a:spcBef>
                <a:spcPct val="20000"/>
              </a:spcBef>
            </a:pPr>
            <a:r>
              <a:rPr lang="en-ZA" sz="3000" b="1">
                <a:solidFill>
                  <a:srgbClr val="800000"/>
                </a:solidFill>
                <a:latin typeface="Trebuchet MS" pitchFamily="34" charset="0"/>
              </a:rPr>
              <a:t>Uhud: Gravesite Of Shuhadaa</a:t>
            </a:r>
          </a:p>
        </p:txBody>
      </p:sp>
    </p:spTree>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a:spLocks noGrp="1" noChangeArrowheads="1"/>
          </p:cNvSpPr>
          <p:nvPr>
            <p:ph type="title"/>
          </p:nvPr>
        </p:nvSpPr>
        <p:spPr>
          <a:xfrm>
            <a:off x="5181600" y="1371600"/>
            <a:ext cx="3657600" cy="1143000"/>
          </a:xfrm>
        </p:spPr>
        <p:txBody>
          <a:bodyPr/>
          <a:lstStyle/>
          <a:p>
            <a:pPr eaLnBrk="1" hangingPunct="1"/>
            <a:r>
              <a:rPr lang="en-US" sz="3000" b="1" smtClean="0">
                <a:solidFill>
                  <a:srgbClr val="800000"/>
                </a:solidFill>
                <a:latin typeface="Trebuchet MS" pitchFamily="34" charset="0"/>
              </a:rPr>
              <a:t>Masjid Qiblatain</a:t>
            </a:r>
          </a:p>
        </p:txBody>
      </p:sp>
      <p:pic>
        <p:nvPicPr>
          <p:cNvPr id="77827" name="Picture 11" descr="Masjid Qiblatayn 02"/>
          <p:cNvPicPr>
            <a:picLocks noGrp="1" noChangeAspect="1" noChangeArrowheads="1"/>
          </p:cNvPicPr>
          <p:nvPr>
            <p:ph sz="half" idx="1"/>
          </p:nvPr>
        </p:nvPicPr>
        <p:blipFill>
          <a:blip r:embed="rId2" cstate="print"/>
          <a:stretch>
            <a:fillRect/>
          </a:stretch>
        </p:blipFill>
        <p:spPr>
          <a:xfrm>
            <a:off x="4191000" y="3505200"/>
            <a:ext cx="4564063" cy="3048000"/>
          </a:xfrm>
          <a:effectLst>
            <a:outerShdw blurRad="292100" dist="139700" dir="2700000" algn="tl" rotWithShape="0">
              <a:srgbClr val="333333">
                <a:alpha val="65000"/>
              </a:srgbClr>
            </a:outerShdw>
          </a:effectLst>
        </p:spPr>
      </p:pic>
      <p:pic>
        <p:nvPicPr>
          <p:cNvPr id="6" name="Picture 12" descr="Qiblatayn"/>
          <p:cNvPicPr>
            <a:picLocks noChangeAspect="1" noChangeArrowheads="1"/>
          </p:cNvPicPr>
          <p:nvPr/>
        </p:nvPicPr>
        <p:blipFill>
          <a:blip r:embed="rId3" cstate="print"/>
          <a:srcRect l="3279" t="6167" r="4918" b="12126"/>
          <a:stretch>
            <a:fillRect/>
          </a:stretch>
        </p:blipFill>
        <p:spPr bwMode="auto">
          <a:xfrm>
            <a:off x="304800" y="990600"/>
            <a:ext cx="4267200" cy="4038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title"/>
          </p:nvPr>
        </p:nvSpPr>
        <p:spPr>
          <a:xfrm>
            <a:off x="685800" y="228600"/>
            <a:ext cx="8077200" cy="1143000"/>
          </a:xfrm>
        </p:spPr>
        <p:txBody>
          <a:bodyPr/>
          <a:lstStyle/>
          <a:p>
            <a:pPr eaLnBrk="1" hangingPunct="1"/>
            <a:r>
              <a:rPr lang="en-US" sz="3000" b="1" smtClean="0">
                <a:solidFill>
                  <a:srgbClr val="800000"/>
                </a:solidFill>
                <a:latin typeface="Trebuchet MS" pitchFamily="34" charset="0"/>
              </a:rPr>
              <a:t>Masjid Al Fath (Ahzaab) - Old</a:t>
            </a:r>
          </a:p>
        </p:txBody>
      </p:sp>
      <p:pic>
        <p:nvPicPr>
          <p:cNvPr id="410626" name="Picture 2" descr="F1040047"/>
          <p:cNvPicPr>
            <a:picLocks noGrp="1" noChangeAspect="1" noChangeArrowheads="1"/>
          </p:cNvPicPr>
          <p:nvPr>
            <p:ph sz="half" idx="1"/>
          </p:nvPr>
        </p:nvPicPr>
        <p:blipFill>
          <a:blip r:embed="rId2" cstate="print">
            <a:lum bright="10000"/>
          </a:blip>
          <a:srcRect r="4396" b="12996"/>
          <a:stretch>
            <a:fillRect/>
          </a:stretch>
        </p:blipFill>
        <p:spPr>
          <a:xfrm>
            <a:off x="609600" y="1524000"/>
            <a:ext cx="8005763" cy="4876800"/>
          </a:xfrm>
          <a:effectLst>
            <a:outerShdw blurRad="292100" dist="139700" dir="2700000" algn="tl" rotWithShape="0">
              <a:srgbClr val="333333">
                <a:alpha val="65000"/>
              </a:srgbClr>
            </a:outerShdw>
          </a:effectLst>
        </p:spPr>
      </p:pic>
    </p:spTree>
  </p:cSld>
  <p:clrMapOvr>
    <a:masterClrMapping/>
  </p:clrMapOvr>
  <p:transition spd="slow">
    <p:wipe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212" name="Picture 4" descr="DSCN1252"/>
          <p:cNvPicPr>
            <a:picLocks noChangeAspect="1" noChangeArrowheads="1"/>
          </p:cNvPicPr>
          <p:nvPr/>
        </p:nvPicPr>
        <p:blipFill>
          <a:blip r:embed="rId2" cstate="print"/>
          <a:srcRect l="7689" b="19937"/>
          <a:stretch>
            <a:fillRect/>
          </a:stretch>
        </p:blipFill>
        <p:spPr bwMode="auto">
          <a:xfrm>
            <a:off x="609600" y="1524000"/>
            <a:ext cx="7731125" cy="5029200"/>
          </a:xfrm>
          <a:prstGeom prst="rect">
            <a:avLst/>
          </a:prstGeom>
          <a:ln>
            <a:noFill/>
          </a:ln>
          <a:effectLst>
            <a:outerShdw blurRad="292100" dist="139700" dir="2700000" algn="tl" rotWithShape="0">
              <a:srgbClr val="333333">
                <a:alpha val="65000"/>
              </a:srgbClr>
            </a:outerShdw>
          </a:effectLst>
        </p:spPr>
      </p:pic>
      <p:sp>
        <p:nvSpPr>
          <p:cNvPr id="48131" name="Rectangle 6"/>
          <p:cNvSpPr>
            <a:spLocks noGrp="1" noChangeArrowheads="1"/>
          </p:cNvSpPr>
          <p:nvPr>
            <p:ph type="title"/>
          </p:nvPr>
        </p:nvSpPr>
        <p:spPr>
          <a:xfrm>
            <a:off x="609600" y="228600"/>
            <a:ext cx="8077200" cy="1143000"/>
          </a:xfrm>
        </p:spPr>
        <p:txBody>
          <a:bodyPr/>
          <a:lstStyle/>
          <a:p>
            <a:pPr eaLnBrk="1" hangingPunct="1"/>
            <a:r>
              <a:rPr lang="en-US" sz="3000" b="1" smtClean="0">
                <a:solidFill>
                  <a:srgbClr val="800000"/>
                </a:solidFill>
                <a:latin typeface="Trebuchet MS" pitchFamily="34" charset="0"/>
              </a:rPr>
              <a:t>Masjid Al Fath (Ahzaab) -</a:t>
            </a:r>
            <a:r>
              <a:rPr lang="en-US" sz="3000" smtClean="0">
                <a:latin typeface="Trebuchet MS" pitchFamily="34" charset="0"/>
              </a:rPr>
              <a:t> </a:t>
            </a:r>
            <a:r>
              <a:rPr lang="en-US" sz="3000" b="1" smtClean="0">
                <a:solidFill>
                  <a:srgbClr val="800000"/>
                </a:solidFill>
                <a:latin typeface="Trebuchet MS" pitchFamily="34" charset="0"/>
              </a:rPr>
              <a:t>New</a:t>
            </a:r>
          </a:p>
        </p:txBody>
      </p:sp>
    </p:spTree>
  </p:cSld>
  <p:clrMapOvr>
    <a:masterClrMapping/>
  </p:clrMapOvr>
  <p:transition spd="slow">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020" name="Picture 4" descr="ZQ"/>
          <p:cNvPicPr>
            <a:picLocks noChangeAspect="1" noChangeArrowheads="1"/>
          </p:cNvPicPr>
          <p:nvPr/>
        </p:nvPicPr>
        <p:blipFill>
          <a:blip r:embed="rId2" cstate="print"/>
          <a:srcRect t="5847" r="5618" b="28144"/>
          <a:stretch>
            <a:fillRect/>
          </a:stretch>
        </p:blipFill>
        <p:spPr bwMode="auto">
          <a:xfrm>
            <a:off x="533400" y="1447800"/>
            <a:ext cx="7869238" cy="5029200"/>
          </a:xfrm>
          <a:prstGeom prst="rect">
            <a:avLst/>
          </a:prstGeom>
          <a:ln>
            <a:noFill/>
          </a:ln>
          <a:effectLst>
            <a:outerShdw blurRad="292100" dist="139700" dir="2700000" algn="tl" rotWithShape="0">
              <a:srgbClr val="333333">
                <a:alpha val="65000"/>
              </a:srgbClr>
            </a:outerShdw>
          </a:effectLst>
        </p:spPr>
      </p:pic>
      <p:sp>
        <p:nvSpPr>
          <p:cNvPr id="46083" name="Rectangle 6"/>
          <p:cNvSpPr>
            <a:spLocks noGrp="1" noChangeArrowheads="1"/>
          </p:cNvSpPr>
          <p:nvPr>
            <p:ph type="title"/>
          </p:nvPr>
        </p:nvSpPr>
        <p:spPr>
          <a:xfrm>
            <a:off x="762000" y="152400"/>
            <a:ext cx="7239000" cy="1143000"/>
          </a:xfrm>
        </p:spPr>
        <p:txBody>
          <a:bodyPr>
            <a:normAutofit/>
          </a:bodyPr>
          <a:lstStyle/>
          <a:p>
            <a:pPr eaLnBrk="1" fontAlgn="auto" hangingPunct="1">
              <a:spcAft>
                <a:spcPts val="0"/>
              </a:spcAft>
              <a:defRPr/>
            </a:pPr>
            <a:r>
              <a:rPr lang="en-US" sz="3000" b="1" dirty="0" err="1" smtClean="0">
                <a:solidFill>
                  <a:srgbClr val="800000"/>
                </a:solidFill>
                <a:effectLst>
                  <a:outerShdw blurRad="38100" dist="38100" dir="2700000" algn="tl">
                    <a:srgbClr val="C0C0C0"/>
                  </a:outerShdw>
                </a:effectLst>
                <a:latin typeface="Trebuchet MS" pitchFamily="34" charset="0"/>
              </a:rPr>
              <a:t>Thul</a:t>
            </a:r>
            <a:r>
              <a:rPr lang="en-US" sz="3000" b="1" dirty="0" smtClean="0">
                <a:solidFill>
                  <a:srgbClr val="800000"/>
                </a:solidFill>
                <a:effectLst>
                  <a:outerShdw blurRad="38100" dist="38100" dir="2700000" algn="tl">
                    <a:srgbClr val="C0C0C0"/>
                  </a:outerShdw>
                </a:effectLst>
                <a:latin typeface="Trebuchet MS" pitchFamily="34" charset="0"/>
              </a:rPr>
              <a:t> </a:t>
            </a:r>
            <a:r>
              <a:rPr lang="en-US" sz="3000" b="1" dirty="0" err="1" smtClean="0">
                <a:solidFill>
                  <a:srgbClr val="800000"/>
                </a:solidFill>
                <a:effectLst>
                  <a:outerShdw blurRad="38100" dist="38100" dir="2700000" algn="tl">
                    <a:srgbClr val="C0C0C0"/>
                  </a:outerShdw>
                </a:effectLst>
                <a:latin typeface="Trebuchet MS" pitchFamily="34" charset="0"/>
              </a:rPr>
              <a:t>Hulaifah</a:t>
            </a:r>
            <a:endParaRPr lang="en-US" sz="3000" b="1" dirty="0" smtClean="0">
              <a:solidFill>
                <a:srgbClr val="800000"/>
              </a:solidFill>
              <a:effectLst>
                <a:outerShdw blurRad="38100" dist="38100" dir="2700000" algn="tl">
                  <a:srgbClr val="C0C0C0"/>
                </a:outerShdw>
              </a:effectLst>
              <a:latin typeface="Trebuchet MS" pitchFamily="34" charset="0"/>
            </a:endParaRPr>
          </a:p>
        </p:txBody>
      </p:sp>
    </p:spTree>
  </p:cSld>
  <p:clrMapOvr>
    <a:masterClrMapping/>
  </p:clrMapOvr>
  <p:transition spd="slow">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ZA" sz="3200" dirty="0" smtClean="0"/>
              <a:t>Have a </a:t>
            </a:r>
            <a:r>
              <a:rPr lang="en-ZA" sz="3200" dirty="0" err="1" smtClean="0"/>
              <a:t>Ghusl</a:t>
            </a:r>
            <a:r>
              <a:rPr lang="en-ZA" sz="3200" dirty="0" smtClean="0"/>
              <a:t> before you leave your hotel, as the bus stops for a very short period at </a:t>
            </a:r>
            <a:r>
              <a:rPr lang="en-ZA" sz="3200" dirty="0" err="1" smtClean="0"/>
              <a:t>Thul</a:t>
            </a:r>
            <a:r>
              <a:rPr lang="en-ZA" sz="3200" dirty="0" smtClean="0"/>
              <a:t> </a:t>
            </a:r>
            <a:r>
              <a:rPr lang="en-ZA" sz="3200" dirty="0" err="1" smtClean="0"/>
              <a:t>Huzaifah</a:t>
            </a:r>
            <a:r>
              <a:rPr lang="en-ZA" sz="3200" dirty="0" smtClean="0"/>
              <a:t>.</a:t>
            </a:r>
          </a:p>
          <a:p>
            <a:r>
              <a:rPr lang="en-ZA" sz="3200" b="1" dirty="0" smtClean="0"/>
              <a:t>Very important</a:t>
            </a:r>
            <a:r>
              <a:rPr lang="en-ZA" sz="3200" dirty="0" smtClean="0"/>
              <a:t>: eat and drink as little as possible from the time you leave </a:t>
            </a:r>
            <a:r>
              <a:rPr lang="en-ZA" sz="3200" dirty="0" err="1" smtClean="0"/>
              <a:t>Madina</a:t>
            </a:r>
            <a:r>
              <a:rPr lang="en-ZA" sz="3200" dirty="0" smtClean="0"/>
              <a:t> till you reach </a:t>
            </a:r>
            <a:r>
              <a:rPr lang="en-ZA" sz="3200" dirty="0" err="1" smtClean="0"/>
              <a:t>Makkah</a:t>
            </a:r>
            <a:endParaRPr lang="en-ZA" sz="3200" dirty="0" smtClean="0"/>
          </a:p>
          <a:p>
            <a:r>
              <a:rPr lang="en-ZA" sz="3200" dirty="0" smtClean="0"/>
              <a:t>The gift of </a:t>
            </a:r>
            <a:r>
              <a:rPr lang="en-ZA" sz="3200" dirty="0" err="1" smtClean="0"/>
              <a:t>Madinah</a:t>
            </a:r>
            <a:r>
              <a:rPr lang="en-ZA" sz="3200" dirty="0" smtClean="0"/>
              <a:t> </a:t>
            </a:r>
            <a:r>
              <a:rPr lang="en-ZA" sz="3200" dirty="0" err="1" smtClean="0"/>
              <a:t>Munawarrah</a:t>
            </a:r>
            <a:r>
              <a:rPr lang="en-ZA" sz="3200" dirty="0" smtClean="0"/>
              <a:t> is dates.</a:t>
            </a:r>
          </a:p>
          <a:p>
            <a:r>
              <a:rPr lang="en-ZA" sz="3200" dirty="0" smtClean="0"/>
              <a:t>Spend your time wisely </a:t>
            </a:r>
          </a:p>
          <a:p>
            <a:pPr>
              <a:buNone/>
            </a:pPr>
            <a:endParaRPr lang="en-ZA" sz="3200" dirty="0" smtClean="0"/>
          </a:p>
        </p:txBody>
      </p:sp>
      <p:sp>
        <p:nvSpPr>
          <p:cNvPr id="4" name="Title 3"/>
          <p:cNvSpPr>
            <a:spLocks noGrp="1"/>
          </p:cNvSpPr>
          <p:nvPr>
            <p:ph type="title"/>
          </p:nvPr>
        </p:nvSpPr>
        <p:spPr/>
        <p:txBody>
          <a:bodyPr/>
          <a:lstStyle/>
          <a:p>
            <a:r>
              <a:rPr lang="en-ZA" dirty="0" smtClean="0"/>
              <a:t>Misc</a:t>
            </a:r>
            <a:endParaRPr lang="en-US" dirty="0"/>
          </a:p>
        </p:txBody>
      </p:sp>
      <p:pic>
        <p:nvPicPr>
          <p:cNvPr id="5" name="Picture 4" descr="JU Logo Badge.jpg"/>
          <p:cNvPicPr>
            <a:picLocks noChangeAspect="1"/>
          </p:cNvPicPr>
          <p:nvPr/>
        </p:nvPicPr>
        <p:blipFill>
          <a:blip r:embed="rId2" cstate="print"/>
          <a:stretch>
            <a:fillRect/>
          </a:stretch>
        </p:blipFill>
        <p:spPr>
          <a:xfrm>
            <a:off x="7848600" y="5562600"/>
            <a:ext cx="1295400" cy="1295400"/>
          </a:xfrm>
          <a:prstGeom prst="rect">
            <a:avLst/>
          </a:prstGeom>
        </p:spPr>
      </p:pic>
    </p:spTree>
  </p:cSld>
  <p:clrMapOvr>
    <a:masterClrMapping/>
  </p:clrMapOvr>
  <p:transition spd="slow">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dinah 3"/>
          <p:cNvPicPr>
            <a:picLocks noChangeAspect="1" noChangeArrowheads="1"/>
          </p:cNvPicPr>
          <p:nvPr/>
        </p:nvPicPr>
        <p:blipFill>
          <a:blip r:embed="rId2" cstate="print"/>
          <a:srcRect t="5497" r="5224"/>
          <a:stretch>
            <a:fillRect/>
          </a:stretch>
        </p:blipFill>
        <p:spPr>
          <a:xfrm>
            <a:off x="0" y="3390900"/>
            <a:ext cx="3733800" cy="3467100"/>
          </a:xfrm>
          <a:prstGeom prst="rect">
            <a:avLst/>
          </a:prstGeom>
          <a:ln>
            <a:noFill/>
          </a:ln>
          <a:effectLst>
            <a:softEdge rad="635000"/>
          </a:effectLst>
        </p:spPr>
      </p:pic>
      <p:sp>
        <p:nvSpPr>
          <p:cNvPr id="10243" name="Rectangle 2"/>
          <p:cNvSpPr>
            <a:spLocks noGrp="1" noChangeArrowheads="1"/>
          </p:cNvSpPr>
          <p:nvPr>
            <p:ph type="title"/>
          </p:nvPr>
        </p:nvSpPr>
        <p:spPr>
          <a:xfrm>
            <a:off x="990600" y="914400"/>
            <a:ext cx="3505200" cy="762000"/>
          </a:xfrm>
        </p:spPr>
        <p:txBody>
          <a:bodyPr/>
          <a:lstStyle/>
          <a:p>
            <a:pPr eaLnBrk="1" hangingPunct="1"/>
            <a:r>
              <a:rPr lang="en-US" sz="3000" b="1" dirty="0" smtClean="0">
                <a:solidFill>
                  <a:srgbClr val="800000"/>
                </a:solidFill>
                <a:latin typeface="Trebuchet MS" pitchFamily="34" charset="0"/>
              </a:rPr>
              <a:t>Travel to </a:t>
            </a:r>
            <a:r>
              <a:rPr lang="en-US" sz="3000" b="1" dirty="0" err="1" smtClean="0">
                <a:solidFill>
                  <a:srgbClr val="800000"/>
                </a:solidFill>
                <a:latin typeface="Trebuchet MS" pitchFamily="34" charset="0"/>
              </a:rPr>
              <a:t>Madinah</a:t>
            </a:r>
            <a:endParaRPr lang="en-US" sz="3000" b="1" dirty="0" smtClean="0">
              <a:solidFill>
                <a:srgbClr val="800000"/>
              </a:solidFill>
              <a:latin typeface="Trebuchet MS" pitchFamily="34" charset="0"/>
            </a:endParaRPr>
          </a:p>
        </p:txBody>
      </p:sp>
      <p:pic>
        <p:nvPicPr>
          <p:cNvPr id="6" name="Picture 3" descr="F1020075"/>
          <p:cNvPicPr>
            <a:picLocks noGrp="1" noChangeAspect="1" noChangeArrowheads="1"/>
          </p:cNvPicPr>
          <p:nvPr>
            <p:ph sz="half" idx="1"/>
          </p:nvPr>
        </p:nvPicPr>
        <p:blipFill>
          <a:blip r:embed="rId3" cstate="print">
            <a:lum bright="-8000"/>
          </a:blip>
          <a:srcRect b="9031"/>
          <a:stretch>
            <a:fillRect/>
          </a:stretch>
        </p:blipFill>
        <p:spPr>
          <a:xfrm>
            <a:off x="5410200" y="990600"/>
            <a:ext cx="3103563" cy="1836738"/>
          </a:xfrm>
          <a:effectLst>
            <a:outerShdw blurRad="190500" algn="tl" rotWithShape="0">
              <a:srgbClr val="000000">
                <a:alpha val="70000"/>
              </a:srgbClr>
            </a:outerShdw>
          </a:effectLst>
        </p:spPr>
      </p:pic>
      <p:pic>
        <p:nvPicPr>
          <p:cNvPr id="8" name="Picture 2" descr="E:\Saudia.jpg"/>
          <p:cNvPicPr>
            <a:picLocks noChangeAspect="1" noChangeArrowheads="1"/>
          </p:cNvPicPr>
          <p:nvPr/>
        </p:nvPicPr>
        <p:blipFill>
          <a:blip r:embed="rId4" cstate="print"/>
          <a:srcRect b="8929"/>
          <a:stretch>
            <a:fillRect/>
          </a:stretch>
        </p:blipFill>
        <p:spPr bwMode="auto">
          <a:xfrm>
            <a:off x="2971800" y="2514600"/>
            <a:ext cx="3124200" cy="1835150"/>
          </a:xfrm>
          <a:prstGeom prst="rect">
            <a:avLst/>
          </a:prstGeom>
          <a:noFill/>
          <a:ln w="9525">
            <a:noFill/>
            <a:miter lim="800000"/>
            <a:headEnd/>
            <a:tailEnd/>
          </a:ln>
          <a:effectLst>
            <a:outerShdw algn="tl" rotWithShape="0">
              <a:srgbClr val="000000">
                <a:alpha val="70000"/>
              </a:srgbClr>
            </a:outerShdw>
          </a:effectLst>
        </p:spPr>
      </p:pic>
      <p:pic>
        <p:nvPicPr>
          <p:cNvPr id="7" name="Picture 6" descr="JU Logo Badge.jpg"/>
          <p:cNvPicPr>
            <a:picLocks noChangeAspect="1"/>
          </p:cNvPicPr>
          <p:nvPr/>
        </p:nvPicPr>
        <p:blipFill>
          <a:blip r:embed="rId5"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047750"/>
            <a:ext cx="8229600" cy="552450"/>
          </a:xfrm>
        </p:spPr>
        <p:txBody>
          <a:bodyPr/>
          <a:lstStyle/>
          <a:p>
            <a:pPr eaLnBrk="1" hangingPunct="1"/>
            <a:r>
              <a:rPr lang="en-US" sz="3000" b="1" smtClean="0">
                <a:solidFill>
                  <a:srgbClr val="800000"/>
                </a:solidFill>
                <a:latin typeface="Trebuchet MS" pitchFamily="34" charset="0"/>
              </a:rPr>
              <a:t>Departure from Madinah</a:t>
            </a:r>
          </a:p>
        </p:txBody>
      </p:sp>
      <p:sp>
        <p:nvSpPr>
          <p:cNvPr id="50179" name="Rectangle 3"/>
          <p:cNvSpPr>
            <a:spLocks noGrp="1" noChangeArrowheads="1"/>
          </p:cNvSpPr>
          <p:nvPr>
            <p:ph idx="1"/>
          </p:nvPr>
        </p:nvSpPr>
        <p:spPr/>
        <p:txBody>
          <a:bodyPr/>
          <a:lstStyle/>
          <a:p>
            <a:pPr algn="just" eaLnBrk="1" hangingPunct="1"/>
            <a:r>
              <a:rPr lang="en-US" sz="2800" dirty="0" smtClean="0">
                <a:latin typeface="Trebuchet MS" pitchFamily="34" charset="0"/>
              </a:rPr>
              <a:t>At the time of departure, once more offer the Salaam and make a fervent </a:t>
            </a:r>
            <a:r>
              <a:rPr lang="en-US" sz="2800" dirty="0" err="1" smtClean="0">
                <a:latin typeface="Trebuchet MS" pitchFamily="34" charset="0"/>
              </a:rPr>
              <a:t>Du‘a</a:t>
            </a:r>
            <a:r>
              <a:rPr lang="en-US" sz="2800" dirty="0" smtClean="0">
                <a:latin typeface="Trebuchet MS" pitchFamily="34" charset="0"/>
              </a:rPr>
              <a:t>.</a:t>
            </a:r>
          </a:p>
          <a:p>
            <a:pPr algn="just" eaLnBrk="1" hangingPunct="1"/>
            <a:r>
              <a:rPr lang="en-US" sz="2800" dirty="0" smtClean="0">
                <a:latin typeface="Trebuchet MS" pitchFamily="34" charset="0"/>
              </a:rPr>
              <a:t>Depart with a heavy heart and tears flowing, not knowing if one will ever return to this blessed city. </a:t>
            </a:r>
          </a:p>
          <a:p>
            <a:pPr algn="just" eaLnBrk="1" hangingPunct="1"/>
            <a:r>
              <a:rPr lang="en-US" sz="2800" dirty="0" smtClean="0">
                <a:latin typeface="Trebuchet MS" pitchFamily="34" charset="0"/>
              </a:rPr>
              <a:t>Beg of Allah for many more returns.</a:t>
            </a:r>
          </a:p>
          <a:p>
            <a:pPr algn="just" eaLnBrk="1" hangingPunct="1"/>
            <a:r>
              <a:rPr lang="en-US" sz="2800" dirty="0" smtClean="0">
                <a:latin typeface="Trebuchet MS" pitchFamily="34" charset="0"/>
              </a:rPr>
              <a:t>Seek forgiveness for any shortcomings.</a:t>
            </a:r>
          </a:p>
          <a:p>
            <a:pPr algn="just" eaLnBrk="1" hangingPunct="1"/>
            <a:r>
              <a:rPr lang="en-US" sz="2800" dirty="0" smtClean="0">
                <a:latin typeface="Trebuchet MS" pitchFamily="34" charset="0"/>
              </a:rPr>
              <a:t>Give some charity before leaving.</a:t>
            </a: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293813"/>
            <a:ext cx="9144000" cy="3354387"/>
          </a:xfrm>
          <a:prstGeom prst="rect">
            <a:avLst/>
          </a:prstGeom>
          <a:noFill/>
          <a:ln w="9525">
            <a:noFill/>
            <a:miter lim="800000"/>
            <a:headEnd/>
            <a:tailEnd/>
          </a:ln>
        </p:spPr>
        <p:txBody>
          <a:bodyPr>
            <a:spAutoFit/>
          </a:bodyPr>
          <a:lstStyle/>
          <a:p>
            <a:pPr algn="ctr"/>
            <a:r>
              <a:rPr lang="en-ZA" sz="3600">
                <a:solidFill>
                  <a:srgbClr val="800000"/>
                </a:solidFill>
                <a:latin typeface="Berlin Sans FB Demi" pitchFamily="34" charset="0"/>
                <a:cs typeface="Tahoma" pitchFamily="34" charset="0"/>
              </a:rPr>
              <a:t>May Allah Ta’ala </a:t>
            </a:r>
          </a:p>
          <a:p>
            <a:pPr algn="ctr"/>
            <a:r>
              <a:rPr lang="en-ZA" sz="3600">
                <a:solidFill>
                  <a:srgbClr val="800000"/>
                </a:solidFill>
                <a:latin typeface="Berlin Sans FB Demi" pitchFamily="34" charset="0"/>
                <a:cs typeface="Tahoma" pitchFamily="34" charset="0"/>
              </a:rPr>
              <a:t>accept your visit to</a:t>
            </a:r>
          </a:p>
          <a:p>
            <a:pPr algn="ctr"/>
            <a:r>
              <a:rPr lang="en-ZA" sz="6600">
                <a:solidFill>
                  <a:srgbClr val="800000"/>
                </a:solidFill>
                <a:latin typeface="Berlin Sans FB Demi" pitchFamily="34" charset="0"/>
                <a:cs typeface="Tahoma" pitchFamily="34" charset="0"/>
              </a:rPr>
              <a:t>AL MADINAH </a:t>
            </a:r>
          </a:p>
          <a:p>
            <a:pPr algn="ctr"/>
            <a:r>
              <a:rPr lang="en-ZA" sz="6600">
                <a:solidFill>
                  <a:srgbClr val="800000"/>
                </a:solidFill>
                <a:latin typeface="Berlin Sans FB Demi" pitchFamily="34" charset="0"/>
                <a:cs typeface="Tahoma" pitchFamily="34" charset="0"/>
              </a:rPr>
              <a:t>AL MUNAWWARAH</a:t>
            </a:r>
            <a:endParaRPr lang="en-ZA" sz="4400">
              <a:solidFill>
                <a:srgbClr val="800000"/>
              </a:solidFill>
              <a:latin typeface="Berlin Sans FB Demi" pitchFamily="34" charset="0"/>
              <a:cs typeface="Tahoma" pitchFamily="34" charset="0"/>
            </a:endParaRPr>
          </a:p>
        </p:txBody>
      </p:sp>
      <p:sp>
        <p:nvSpPr>
          <p:cNvPr id="5" name="Rectangle 3"/>
          <p:cNvSpPr txBox="1">
            <a:spLocks noChangeArrowheads="1"/>
          </p:cNvSpPr>
          <p:nvPr/>
        </p:nvSpPr>
        <p:spPr bwMode="auto">
          <a:xfrm>
            <a:off x="400050" y="4724400"/>
            <a:ext cx="8286750" cy="628650"/>
          </a:xfrm>
          <a:prstGeom prst="rect">
            <a:avLst/>
          </a:prstGeom>
          <a:noFill/>
          <a:ln w="9525">
            <a:noFill/>
            <a:miter lim="800000"/>
            <a:headEnd/>
            <a:tailEnd/>
          </a:ln>
        </p:spPr>
        <p:txBody>
          <a:bodyPr/>
          <a:lstStyle/>
          <a:p>
            <a:pPr marL="742950" indent="-468313" algn="ctr">
              <a:spcBef>
                <a:spcPct val="20000"/>
              </a:spcBef>
            </a:pPr>
            <a:r>
              <a:rPr lang="en-ZA" sz="2800" dirty="0">
                <a:solidFill>
                  <a:srgbClr val="800000"/>
                </a:solidFill>
                <a:latin typeface="Trebuchet MS" pitchFamily="34" charset="0"/>
                <a:cs typeface="JasmineUPC" pitchFamily="18" charset="-34"/>
              </a:rPr>
              <a:t>Kindly remember us in your </a:t>
            </a:r>
            <a:r>
              <a:rPr lang="en-ZA" sz="2800" dirty="0" err="1">
                <a:solidFill>
                  <a:srgbClr val="800000"/>
                </a:solidFill>
                <a:latin typeface="Trebuchet MS" pitchFamily="34" charset="0"/>
                <a:cs typeface="JasmineUPC" pitchFamily="18" charset="-34"/>
              </a:rPr>
              <a:t>Du‘as</a:t>
            </a:r>
            <a:endParaRPr lang="en-ZA" sz="2800" dirty="0">
              <a:solidFill>
                <a:srgbClr val="800000"/>
              </a:solidFill>
              <a:latin typeface="Trebuchet MS" pitchFamily="34" charset="0"/>
              <a:cs typeface="JasmineUPC" pitchFamily="18" charset="-34"/>
            </a:endParaRPr>
          </a:p>
        </p:txBody>
      </p:sp>
      <p:pic>
        <p:nvPicPr>
          <p:cNvPr id="6" name="Picture 5"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p:val>
                                            <p:strVal val="#ppt_x"/>
                                          </p:val>
                                        </p:tav>
                                        <p:tav tm="100000">
                                          <p:val>
                                            <p:strVal val="#ppt_x"/>
                                          </p:val>
                                        </p:tav>
                                      </p:tavLst>
                                    </p:anim>
                                    <p:anim calcmode="lin" valueType="num">
                                      <p:cBhvr additive="base">
                                        <p:cTn id="13"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42950"/>
            <a:ext cx="8229600" cy="552450"/>
          </a:xfrm>
        </p:spPr>
        <p:txBody>
          <a:bodyPr/>
          <a:lstStyle/>
          <a:p>
            <a:pPr algn="ctr" eaLnBrk="1" hangingPunct="1"/>
            <a:r>
              <a:rPr lang="en-ZA" sz="3500" b="1" smtClean="0">
                <a:solidFill>
                  <a:srgbClr val="800000"/>
                </a:solidFill>
                <a:latin typeface="Trebuchet MS" pitchFamily="34" charset="0"/>
              </a:rPr>
              <a:t>Intention &amp; Mindset</a:t>
            </a:r>
            <a:endParaRPr lang="en-US" sz="3500" b="1" smtClean="0">
              <a:solidFill>
                <a:srgbClr val="800000"/>
              </a:solidFill>
              <a:latin typeface="Trebuchet MS" pitchFamily="34" charset="0"/>
            </a:endParaRPr>
          </a:p>
        </p:txBody>
      </p:sp>
      <p:sp>
        <p:nvSpPr>
          <p:cNvPr id="11267" name="Rectangle 3"/>
          <p:cNvSpPr>
            <a:spLocks noGrp="1" noChangeArrowheads="1"/>
          </p:cNvSpPr>
          <p:nvPr>
            <p:ph idx="1"/>
          </p:nvPr>
        </p:nvSpPr>
        <p:spPr>
          <a:xfrm>
            <a:off x="304800" y="1447800"/>
            <a:ext cx="8610600" cy="4800600"/>
          </a:xfrm>
        </p:spPr>
        <p:txBody>
          <a:bodyPr/>
          <a:lstStyle/>
          <a:p>
            <a:pPr algn="just" eaLnBrk="1" hangingPunct="1">
              <a:lnSpc>
                <a:spcPct val="114000"/>
              </a:lnSpc>
              <a:spcBef>
                <a:spcPct val="0"/>
              </a:spcBef>
            </a:pPr>
            <a:r>
              <a:rPr lang="en-US" sz="2200" dirty="0" smtClean="0">
                <a:latin typeface="Trebuchet MS" pitchFamily="34" charset="0"/>
              </a:rPr>
              <a:t>The intention for visiting </a:t>
            </a:r>
            <a:r>
              <a:rPr lang="en-US" sz="2200" dirty="0" err="1" smtClean="0">
                <a:latin typeface="Trebuchet MS" pitchFamily="34" charset="0"/>
              </a:rPr>
              <a:t>Madinah</a:t>
            </a:r>
            <a:r>
              <a:rPr lang="en-US" sz="2200" dirty="0" smtClean="0">
                <a:latin typeface="Trebuchet MS" pitchFamily="34" charset="0"/>
              </a:rPr>
              <a:t>:</a:t>
            </a:r>
          </a:p>
          <a:p>
            <a:pPr marL="822325" lvl="1" indent="-457200" algn="just" eaLnBrk="1" hangingPunct="1">
              <a:lnSpc>
                <a:spcPct val="114000"/>
              </a:lnSpc>
              <a:spcBef>
                <a:spcPct val="0"/>
              </a:spcBef>
              <a:buFont typeface="Calibri" pitchFamily="34" charset="0"/>
              <a:buAutoNum type="arabicPeriod"/>
            </a:pPr>
            <a:r>
              <a:rPr lang="en-US" sz="2200" dirty="0" smtClean="0">
                <a:latin typeface="Trebuchet MS" pitchFamily="34" charset="0"/>
              </a:rPr>
              <a:t>To meet the grand Master, our beloved </a:t>
            </a:r>
            <a:r>
              <a:rPr lang="en-US" sz="2200" dirty="0" err="1" smtClean="0">
                <a:latin typeface="Trebuchet MS" pitchFamily="34" charset="0"/>
              </a:rPr>
              <a:t>Rasul</a:t>
            </a:r>
            <a:r>
              <a:rPr lang="en-US" sz="2200" dirty="0" smtClean="0">
                <a:latin typeface="Trebuchet MS" pitchFamily="34" charset="0"/>
              </a:rPr>
              <a:t> </a:t>
            </a:r>
            <a:r>
              <a:rPr lang="en-US" sz="2200" dirty="0" smtClean="0">
                <a:latin typeface="Trebuchet MS" pitchFamily="34" charset="0"/>
                <a:sym typeface="AGA Arabesque" pitchFamily="2" charset="2"/>
              </a:rPr>
              <a:t> &amp; to </a:t>
            </a:r>
            <a:r>
              <a:rPr lang="en-US" sz="2200" dirty="0" smtClean="0">
                <a:latin typeface="Trebuchet MS" pitchFamily="34" charset="0"/>
              </a:rPr>
              <a:t>recite salutations upon him.</a:t>
            </a:r>
          </a:p>
          <a:p>
            <a:pPr marL="822325" lvl="1" indent="-457200" algn="just" eaLnBrk="1" hangingPunct="1">
              <a:lnSpc>
                <a:spcPct val="114000"/>
              </a:lnSpc>
              <a:spcBef>
                <a:spcPct val="0"/>
              </a:spcBef>
              <a:buFont typeface="Calibri" pitchFamily="34" charset="0"/>
              <a:buAutoNum type="arabicPeriod"/>
            </a:pPr>
            <a:r>
              <a:rPr lang="en-US" sz="2200" dirty="0" smtClean="0">
                <a:latin typeface="Trebuchet MS" pitchFamily="34" charset="0"/>
              </a:rPr>
              <a:t>To visit his </a:t>
            </a:r>
            <a:r>
              <a:rPr lang="en-US" sz="2200" dirty="0" err="1" smtClean="0">
                <a:latin typeface="Trebuchet MS" pitchFamily="34" charset="0"/>
              </a:rPr>
              <a:t>Masjid</a:t>
            </a:r>
            <a:r>
              <a:rPr lang="en-US" sz="2200" dirty="0" smtClean="0">
                <a:latin typeface="Trebuchet MS" pitchFamily="34" charset="0"/>
              </a:rPr>
              <a:t>.</a:t>
            </a:r>
          </a:p>
          <a:p>
            <a:pPr marL="822325" lvl="1" indent="-457200" algn="just" eaLnBrk="1" hangingPunct="1">
              <a:lnSpc>
                <a:spcPct val="114000"/>
              </a:lnSpc>
              <a:spcBef>
                <a:spcPct val="0"/>
              </a:spcBef>
              <a:buFont typeface="Calibri" pitchFamily="34" charset="0"/>
              <a:buAutoNum type="arabicPeriod"/>
            </a:pPr>
            <a:r>
              <a:rPr lang="en-US" sz="2200" dirty="0" smtClean="0">
                <a:latin typeface="Trebuchet MS" pitchFamily="34" charset="0"/>
              </a:rPr>
              <a:t>To see the places of </a:t>
            </a:r>
            <a:r>
              <a:rPr lang="en-US" sz="2200" dirty="0" err="1" smtClean="0">
                <a:latin typeface="Trebuchet MS" pitchFamily="34" charset="0"/>
              </a:rPr>
              <a:t>Ziyaarah</a:t>
            </a:r>
            <a:r>
              <a:rPr lang="en-US" sz="2200" dirty="0" smtClean="0">
                <a:latin typeface="Trebuchet MS" pitchFamily="34" charset="0"/>
              </a:rPr>
              <a:t> in this blessed city. </a:t>
            </a:r>
          </a:p>
          <a:p>
            <a:pPr algn="just" eaLnBrk="1" hangingPunct="1">
              <a:lnSpc>
                <a:spcPct val="114000"/>
              </a:lnSpc>
              <a:spcBef>
                <a:spcPct val="0"/>
              </a:spcBef>
            </a:pPr>
            <a:r>
              <a:rPr lang="en-US" sz="2200" dirty="0" smtClean="0">
                <a:latin typeface="Trebuchet MS" pitchFamily="34" charset="0"/>
              </a:rPr>
              <a:t>Let the intention be clear - only for the pleasure of Allah.</a:t>
            </a: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42950"/>
            <a:ext cx="8229600" cy="552450"/>
          </a:xfrm>
        </p:spPr>
        <p:txBody>
          <a:bodyPr/>
          <a:lstStyle/>
          <a:p>
            <a:pPr algn="ctr" eaLnBrk="1" hangingPunct="1"/>
            <a:r>
              <a:rPr lang="en-ZA" sz="3500" b="1" smtClean="0">
                <a:solidFill>
                  <a:srgbClr val="800000"/>
                </a:solidFill>
                <a:latin typeface="Trebuchet MS" pitchFamily="34" charset="0"/>
              </a:rPr>
              <a:t>Intention &amp; Mindset</a:t>
            </a:r>
            <a:endParaRPr lang="en-US" sz="3500" b="1" smtClean="0">
              <a:solidFill>
                <a:srgbClr val="800000"/>
              </a:solidFill>
              <a:latin typeface="Trebuchet MS" pitchFamily="34" charset="0"/>
            </a:endParaRPr>
          </a:p>
        </p:txBody>
      </p:sp>
      <p:sp>
        <p:nvSpPr>
          <p:cNvPr id="11267" name="Rectangle 3"/>
          <p:cNvSpPr>
            <a:spLocks noGrp="1" noChangeArrowheads="1"/>
          </p:cNvSpPr>
          <p:nvPr>
            <p:ph idx="1"/>
          </p:nvPr>
        </p:nvSpPr>
        <p:spPr>
          <a:xfrm>
            <a:off x="304800" y="1447800"/>
            <a:ext cx="8610600" cy="4800600"/>
          </a:xfrm>
        </p:spPr>
        <p:txBody>
          <a:bodyPr/>
          <a:lstStyle/>
          <a:p>
            <a:pPr algn="just" eaLnBrk="1" hangingPunct="1">
              <a:lnSpc>
                <a:spcPct val="114000"/>
              </a:lnSpc>
              <a:spcBef>
                <a:spcPct val="0"/>
              </a:spcBef>
            </a:pPr>
            <a:r>
              <a:rPr lang="en-US" sz="2200" dirty="0" smtClean="0">
                <a:latin typeface="Trebuchet MS" pitchFamily="34" charset="0"/>
              </a:rPr>
              <a:t>Read an authentic book on </a:t>
            </a:r>
            <a:r>
              <a:rPr lang="en-US" sz="2200" dirty="0" err="1" smtClean="0">
                <a:latin typeface="Trebuchet MS" pitchFamily="34" charset="0"/>
              </a:rPr>
              <a:t>Seerah</a:t>
            </a:r>
            <a:r>
              <a:rPr lang="en-US" sz="2200" dirty="0" smtClean="0">
                <a:latin typeface="Trebuchet MS" pitchFamily="34" charset="0"/>
              </a:rPr>
              <a:t> - biography of our beloved </a:t>
            </a:r>
            <a:r>
              <a:rPr lang="en-US" sz="2200" dirty="0" err="1" smtClean="0">
                <a:latin typeface="Trebuchet MS" pitchFamily="34" charset="0"/>
              </a:rPr>
              <a:t>Rasul</a:t>
            </a:r>
            <a:r>
              <a:rPr lang="en-US" sz="2200" dirty="0" smtClean="0">
                <a:latin typeface="Trebuchet MS" pitchFamily="34" charset="0"/>
              </a:rPr>
              <a:t> </a:t>
            </a:r>
            <a:r>
              <a:rPr lang="en-US" sz="2200" dirty="0" smtClean="0">
                <a:latin typeface="Trebuchet MS" pitchFamily="34" charset="0"/>
                <a:sym typeface="AGA Arabesque" pitchFamily="2" charset="2"/>
              </a:rPr>
              <a:t></a:t>
            </a:r>
            <a:r>
              <a:rPr lang="en-US" sz="2200" dirty="0" smtClean="0">
                <a:latin typeface="Trebuchet MS" pitchFamily="34" charset="0"/>
              </a:rPr>
              <a:t>.</a:t>
            </a:r>
          </a:p>
          <a:p>
            <a:pPr algn="just" eaLnBrk="1" hangingPunct="1">
              <a:lnSpc>
                <a:spcPct val="114000"/>
              </a:lnSpc>
              <a:spcBef>
                <a:spcPct val="0"/>
              </a:spcBef>
            </a:pPr>
            <a:r>
              <a:rPr lang="en-US" sz="2200" dirty="0" smtClean="0">
                <a:latin typeface="Trebuchet MS" pitchFamily="34" charset="0"/>
              </a:rPr>
              <a:t>Study the </a:t>
            </a:r>
            <a:r>
              <a:rPr lang="en-US" sz="2200" dirty="0" err="1" smtClean="0">
                <a:latin typeface="Trebuchet MS" pitchFamily="34" charset="0"/>
              </a:rPr>
              <a:t>Sunnah</a:t>
            </a:r>
            <a:r>
              <a:rPr lang="en-US" sz="2200" dirty="0" smtClean="0">
                <a:latin typeface="Trebuchet MS" pitchFamily="34" charset="0"/>
              </a:rPr>
              <a:t>, inculcate it in your life and make a firm resolve never to omit a</a:t>
            </a:r>
            <a:r>
              <a:rPr lang="en-US" sz="2200" i="1" dirty="0" smtClean="0">
                <a:latin typeface="Trebuchet MS" pitchFamily="34" charset="0"/>
              </a:rPr>
              <a:t> </a:t>
            </a:r>
            <a:r>
              <a:rPr lang="en-US" sz="2200" dirty="0" smtClean="0">
                <a:latin typeface="Trebuchet MS" pitchFamily="34" charset="0"/>
              </a:rPr>
              <a:t>single </a:t>
            </a:r>
            <a:r>
              <a:rPr lang="en-US" sz="2200" dirty="0" err="1" smtClean="0">
                <a:latin typeface="Trebuchet MS" pitchFamily="34" charset="0"/>
              </a:rPr>
              <a:t>Sunnah</a:t>
            </a:r>
            <a:r>
              <a:rPr lang="en-US" sz="2200" dirty="0" smtClean="0">
                <a:latin typeface="Trebuchet MS" pitchFamily="34" charset="0"/>
              </a:rPr>
              <a:t> for the rest of your life.</a:t>
            </a:r>
          </a:p>
        </p:txBody>
      </p:sp>
      <p:pic>
        <p:nvPicPr>
          <p:cNvPr id="4" name="Picture 3" descr="JU Logo Badge.jpg"/>
          <p:cNvPicPr>
            <a:picLocks noChangeAspect="1"/>
          </p:cNvPicPr>
          <p:nvPr/>
        </p:nvPicPr>
        <p:blipFill>
          <a:blip r:embed="rId2"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Hijrah Route"/>
          <p:cNvPicPr>
            <a:picLocks noChangeAspect="1" noChangeArrowheads="1"/>
          </p:cNvPicPr>
          <p:nvPr/>
        </p:nvPicPr>
        <p:blipFill>
          <a:blip r:embed="rId2" cstate="print">
            <a:lum bright="10000" contrast="10000"/>
          </a:blip>
          <a:srcRect t="19538"/>
          <a:stretch>
            <a:fillRect/>
          </a:stretch>
        </p:blipFill>
        <p:spPr bwMode="auto">
          <a:xfrm>
            <a:off x="285750" y="1828800"/>
            <a:ext cx="4038600" cy="4724400"/>
          </a:xfrm>
          <a:prstGeom prst="rect">
            <a:avLst/>
          </a:prstGeom>
          <a:ln>
            <a:noFill/>
          </a:ln>
          <a:effectLst>
            <a:outerShdw blurRad="292100" dist="139700" dir="2700000" algn="tl" rotWithShape="0">
              <a:srgbClr val="333333">
                <a:alpha val="65000"/>
              </a:srgbClr>
            </a:outerShdw>
          </a:effectLst>
        </p:spPr>
      </p:pic>
      <p:pic>
        <p:nvPicPr>
          <p:cNvPr id="6" name="Picture 3" descr="F1020074"/>
          <p:cNvPicPr>
            <a:picLocks noChangeAspect="1" noChangeArrowheads="1"/>
          </p:cNvPicPr>
          <p:nvPr/>
        </p:nvPicPr>
        <p:blipFill>
          <a:blip r:embed="rId3" cstate="print"/>
          <a:srcRect/>
          <a:stretch>
            <a:fillRect/>
          </a:stretch>
        </p:blipFill>
        <p:spPr bwMode="auto">
          <a:xfrm>
            <a:off x="4648200" y="838200"/>
            <a:ext cx="4191000" cy="2652713"/>
          </a:xfrm>
          <a:prstGeom prst="rect">
            <a:avLst/>
          </a:prstGeom>
          <a:ln>
            <a:noFill/>
          </a:ln>
          <a:effectLst>
            <a:outerShdw blurRad="292100" dist="139700" dir="2700000" algn="tl" rotWithShape="0">
              <a:srgbClr val="333333">
                <a:alpha val="65000"/>
              </a:srgbClr>
            </a:outerShdw>
          </a:effectLst>
        </p:spPr>
      </p:pic>
      <p:pic>
        <p:nvPicPr>
          <p:cNvPr id="7" name="Picture 3" descr="F1020073"/>
          <p:cNvPicPr>
            <a:picLocks noChangeAspect="1" noChangeArrowheads="1"/>
          </p:cNvPicPr>
          <p:nvPr/>
        </p:nvPicPr>
        <p:blipFill>
          <a:blip r:embed="rId4" cstate="print"/>
          <a:srcRect/>
          <a:stretch>
            <a:fillRect/>
          </a:stretch>
        </p:blipFill>
        <p:spPr bwMode="auto">
          <a:xfrm>
            <a:off x="4648200" y="3657600"/>
            <a:ext cx="4210050" cy="2819400"/>
          </a:xfrm>
          <a:prstGeom prst="rect">
            <a:avLst/>
          </a:prstGeom>
          <a:ln>
            <a:noFill/>
          </a:ln>
          <a:effectLst>
            <a:outerShdw blurRad="292100" dist="139700" dir="2700000" algn="tl" rotWithShape="0">
              <a:srgbClr val="333333">
                <a:alpha val="65000"/>
              </a:srgbClr>
            </a:outerShdw>
          </a:effectLst>
        </p:spPr>
      </p:pic>
      <p:sp>
        <p:nvSpPr>
          <p:cNvPr id="12293" name="Rectangle 2"/>
          <p:cNvSpPr>
            <a:spLocks noGrp="1" noChangeArrowheads="1"/>
          </p:cNvSpPr>
          <p:nvPr>
            <p:ph type="title"/>
          </p:nvPr>
        </p:nvSpPr>
        <p:spPr>
          <a:xfrm>
            <a:off x="457200" y="838200"/>
            <a:ext cx="4191000" cy="685800"/>
          </a:xfrm>
        </p:spPr>
        <p:txBody>
          <a:bodyPr/>
          <a:lstStyle/>
          <a:p>
            <a:pPr eaLnBrk="1" hangingPunct="1"/>
            <a:r>
              <a:rPr lang="en-ZA" sz="3000" b="1" smtClean="0">
                <a:solidFill>
                  <a:srgbClr val="800000"/>
                </a:solidFill>
                <a:latin typeface="Trebuchet MS" pitchFamily="34" charset="0"/>
              </a:rPr>
              <a:t>Al Hijrah Expressway</a:t>
            </a:r>
            <a:endParaRPr lang="en-US" sz="3000" b="1" smtClean="0">
              <a:solidFill>
                <a:srgbClr val="800000"/>
              </a:solidFill>
              <a:latin typeface="Trebuchet MS" pitchFamily="34" charset="0"/>
            </a:endParaRPr>
          </a:p>
        </p:txBody>
      </p:sp>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
          <p:cNvPicPr>
            <a:picLocks noChangeAspect="1" noChangeArrowheads="1"/>
          </p:cNvPicPr>
          <p:nvPr/>
        </p:nvPicPr>
        <p:blipFill>
          <a:blip r:embed="rId3" cstate="print"/>
          <a:srcRect l="6113" t="2900" r="1547" b="5750"/>
          <a:stretch>
            <a:fillRect/>
          </a:stretch>
        </p:blipFill>
        <p:spPr bwMode="auto">
          <a:xfrm>
            <a:off x="914400" y="1600200"/>
            <a:ext cx="3992563" cy="4800600"/>
          </a:xfrm>
          <a:prstGeom prst="rect">
            <a:avLst/>
          </a:prstGeom>
          <a:ln>
            <a:noFill/>
          </a:ln>
          <a:effectLst>
            <a:outerShdw blurRad="292100" dist="139700" dir="2700000" algn="tl" rotWithShape="0">
              <a:srgbClr val="333333">
                <a:alpha val="65000"/>
              </a:srgbClr>
            </a:outerShdw>
          </a:effectLst>
        </p:spPr>
      </p:pic>
      <p:sp>
        <p:nvSpPr>
          <p:cNvPr id="13315" name="Rectangle 2"/>
          <p:cNvSpPr>
            <a:spLocks noGrp="1" noChangeArrowheads="1"/>
          </p:cNvSpPr>
          <p:nvPr>
            <p:ph type="title"/>
          </p:nvPr>
        </p:nvSpPr>
        <p:spPr>
          <a:xfrm>
            <a:off x="457200" y="228600"/>
            <a:ext cx="8229600" cy="1143000"/>
          </a:xfrm>
        </p:spPr>
        <p:txBody>
          <a:bodyPr/>
          <a:lstStyle/>
          <a:p>
            <a:pPr algn="ctr" eaLnBrk="1" hangingPunct="1"/>
            <a:r>
              <a:rPr lang="en-US" sz="3000" b="1" smtClean="0">
                <a:solidFill>
                  <a:srgbClr val="800000"/>
                </a:solidFill>
                <a:latin typeface="Trebuchet MS" pitchFamily="34" charset="0"/>
              </a:rPr>
              <a:t>The Haram Boundary</a:t>
            </a:r>
          </a:p>
        </p:txBody>
      </p:sp>
      <p:sp>
        <p:nvSpPr>
          <p:cNvPr id="13316" name="Text Box 5"/>
          <p:cNvSpPr txBox="1">
            <a:spLocks noChangeArrowheads="1"/>
          </p:cNvSpPr>
          <p:nvPr/>
        </p:nvSpPr>
        <p:spPr bwMode="auto">
          <a:xfrm>
            <a:off x="5791200" y="3810000"/>
            <a:ext cx="2057400" cy="1249363"/>
          </a:xfrm>
          <a:prstGeom prst="rect">
            <a:avLst/>
          </a:prstGeom>
          <a:noFill/>
          <a:ln w="9525">
            <a:noFill/>
            <a:miter lim="800000"/>
            <a:headEnd/>
            <a:tailEnd/>
          </a:ln>
        </p:spPr>
        <p:txBody>
          <a:bodyPr>
            <a:spAutoFit/>
          </a:bodyPr>
          <a:lstStyle/>
          <a:p>
            <a:pPr algn="ctr">
              <a:lnSpc>
                <a:spcPct val="114000"/>
              </a:lnSpc>
            </a:pPr>
            <a:r>
              <a:rPr lang="en-ZA" sz="2200">
                <a:latin typeface="Trebuchet MS" pitchFamily="34" charset="0"/>
              </a:rPr>
              <a:t>Increase Durud &amp; Salawaat</a:t>
            </a:r>
          </a:p>
          <a:p>
            <a:pPr algn="ctr">
              <a:lnSpc>
                <a:spcPct val="114000"/>
              </a:lnSpc>
            </a:pPr>
            <a:r>
              <a:rPr lang="en-ZA" sz="2200">
                <a:latin typeface="Trebuchet MS" pitchFamily="34" charset="0"/>
              </a:rPr>
              <a:t>upon Nabi </a:t>
            </a:r>
            <a:r>
              <a:rPr lang="en-ZA" sz="2200">
                <a:latin typeface="AGA Arabesque" pitchFamily="2" charset="2"/>
              </a:rPr>
              <a:t>r</a:t>
            </a:r>
            <a:endParaRPr lang="en-US" sz="2200">
              <a:latin typeface="AGA Arabesque" pitchFamily="2" charset="2"/>
            </a:endParaRPr>
          </a:p>
        </p:txBody>
      </p:sp>
      <p:pic>
        <p:nvPicPr>
          <p:cNvPr id="6" name="1.mp3">
            <a:hlinkClick r:id="" action="ppaction://media"/>
          </p:cNvPr>
          <p:cNvPicPr>
            <a:picLocks noRot="1" noChangeAspect="1"/>
          </p:cNvPicPr>
          <p:nvPr>
            <a:audioFile r:link="rId1"/>
          </p:nvPr>
        </p:nvPicPr>
        <p:blipFill>
          <a:blip r:embed="rId4" cstate="print"/>
          <a:stretch>
            <a:fillRect/>
          </a:stretch>
        </p:blipFill>
        <p:spPr>
          <a:xfrm>
            <a:off x="990600" y="990600"/>
            <a:ext cx="304800" cy="304800"/>
          </a:xfrm>
          <a:prstGeom prst="rect">
            <a:avLst/>
          </a:prstGeom>
        </p:spPr>
      </p:pic>
      <p:pic>
        <p:nvPicPr>
          <p:cNvPr id="7" name="Picture 6" descr="JU Logo Badge.jpg"/>
          <p:cNvPicPr>
            <a:picLocks noChangeAspect="1"/>
          </p:cNvPicPr>
          <p:nvPr/>
        </p:nvPicPr>
        <p:blipFill>
          <a:blip r:embed="rId5" cstate="print"/>
          <a:stretch>
            <a:fillRect/>
          </a:stretch>
        </p:blipFill>
        <p:spPr>
          <a:xfrm>
            <a:off x="7620000" y="5334000"/>
            <a:ext cx="1524000" cy="15240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6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2.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Flow</Template>
  <TotalTime>1503</TotalTime>
  <Words>955</Words>
  <Application>Microsoft Office PowerPoint</Application>
  <PresentationFormat>On-screen Show (4:3)</PresentationFormat>
  <Paragraphs>114</Paragraphs>
  <Slides>51</Slides>
  <Notes>0</Notes>
  <HiddenSlides>0</HiddenSlides>
  <MMClips>5</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Flow</vt:lpstr>
      <vt:lpstr>Ziyaarah to Al Madinah Al Munawwarah</vt:lpstr>
      <vt:lpstr>Slide 2</vt:lpstr>
      <vt:lpstr>Slide 3</vt:lpstr>
      <vt:lpstr>Hajj Terminal, Jeddah</vt:lpstr>
      <vt:lpstr>Travel to Madinah</vt:lpstr>
      <vt:lpstr>Intention &amp; Mindset</vt:lpstr>
      <vt:lpstr>Intention &amp; Mindset</vt:lpstr>
      <vt:lpstr>Al Hijrah Expressway</vt:lpstr>
      <vt:lpstr>The Haram Boundary</vt:lpstr>
      <vt:lpstr>The city draws closer…</vt:lpstr>
      <vt:lpstr>Slide 11</vt:lpstr>
      <vt:lpstr>A Sketch of Madinah</vt:lpstr>
      <vt:lpstr>Slide 13</vt:lpstr>
      <vt:lpstr>Etiquette</vt:lpstr>
      <vt:lpstr>Etiquette</vt:lpstr>
      <vt:lpstr>Slide 16</vt:lpstr>
      <vt:lpstr>Enter from Baab Jibreel (Door No. 40)</vt:lpstr>
      <vt:lpstr>Slide 18</vt:lpstr>
      <vt:lpstr>Slide 19</vt:lpstr>
      <vt:lpstr>Proceed to the Rawdah (Blessed Grave)</vt:lpstr>
      <vt:lpstr>Blessed Grave of Rasulullah r</vt:lpstr>
      <vt:lpstr>Slide 22</vt:lpstr>
      <vt:lpstr>Slide 23</vt:lpstr>
      <vt:lpstr>Slide 24</vt:lpstr>
      <vt:lpstr>Entrance to House of Rasulullah </vt:lpstr>
      <vt:lpstr>Approaching  the Ladies’ Entrance</vt:lpstr>
      <vt:lpstr>Ladies’ Salah Areas</vt:lpstr>
      <vt:lpstr>Views of Masjid An Nabawi</vt:lpstr>
      <vt:lpstr>Baab Malik Fahd</vt:lpstr>
      <vt:lpstr>Baab Malik Fahd</vt:lpstr>
      <vt:lpstr>Rest of your stay in Madinah</vt:lpstr>
      <vt:lpstr>Rest of your stay in Madinah</vt:lpstr>
      <vt:lpstr>Underground wudhu &amp; toilet facilities</vt:lpstr>
      <vt:lpstr>Sakeefat Bani Saaida</vt:lpstr>
      <vt:lpstr>Entrance to Jannatul Baqi Cemetery </vt:lpstr>
      <vt:lpstr>Slide 36</vt:lpstr>
      <vt:lpstr>Slide 37</vt:lpstr>
      <vt:lpstr>Slide 38</vt:lpstr>
      <vt:lpstr>Slide 39</vt:lpstr>
      <vt:lpstr>Masjid Ghamâmah</vt:lpstr>
      <vt:lpstr>Masjid Jumu’ah</vt:lpstr>
      <vt:lpstr>Mount Uhud</vt:lpstr>
      <vt:lpstr>Uhud: Gravesite of Shuhadaa</vt:lpstr>
      <vt:lpstr>Slide 44</vt:lpstr>
      <vt:lpstr>Masjid Qiblatain</vt:lpstr>
      <vt:lpstr>Masjid Al Fath (Ahzaab) - Old</vt:lpstr>
      <vt:lpstr>Masjid Al Fath (Ahzaab) - New</vt:lpstr>
      <vt:lpstr>Thul Hulaifah</vt:lpstr>
      <vt:lpstr>Misc</vt:lpstr>
      <vt:lpstr>Departure from Madinah</vt:lpstr>
      <vt:lpstr>Slide 51</vt:lpstr>
    </vt:vector>
  </TitlesOfParts>
  <Company>Jamiatul Ulama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Perform Haj &amp; Umrah</dc:title>
  <dc:creator>uthmaan</dc:creator>
  <cp:lastModifiedBy>Uthman</cp:lastModifiedBy>
  <cp:revision>102</cp:revision>
  <dcterms:created xsi:type="dcterms:W3CDTF">2004-11-20T06:24:28Z</dcterms:created>
  <dcterms:modified xsi:type="dcterms:W3CDTF">2011-08-13T10:46:09Z</dcterms:modified>
</cp:coreProperties>
</file>